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 r:id="rId5"/>
    <p:sldId id="284" r:id="rId6"/>
    <p:sldId id="285" r:id="rId7"/>
    <p:sldId id="286" r:id="rId8"/>
    <p:sldId id="287" r:id="rId9"/>
    <p:sldId id="288" r:id="rId10"/>
    <p:sldId id="289" r:id="rId11"/>
    <p:sldId id="290" r:id="rId12"/>
    <p:sldId id="291" r:id="rId13"/>
    <p:sldId id="292" r:id="rId14"/>
    <p:sldId id="293" r:id="rId15"/>
    <p:sldId id="294" r:id="rId16"/>
    <p:sldId id="297" r:id="rId17"/>
    <p:sldId id="295" r:id="rId18"/>
    <p:sldId id="29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ED4C32-049C-4FFC-9BD8-9A9EC6459367}" v="1" dt="2026-05-07T15:05:01.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94660"/>
  </p:normalViewPr>
  <p:slideViewPr>
    <p:cSldViewPr snapToGrid="0">
      <p:cViewPr varScale="1">
        <p:scale>
          <a:sx n="111" d="100"/>
          <a:sy n="111" d="100"/>
        </p:scale>
        <p:origin x="15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F0135-0D5B-410B-AB9B-570ADBC093A8}" type="datetimeFigureOut">
              <a:rPr lang="en-GB" smtClean="0"/>
              <a:t>11/05/2026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8245E2-0D91-4B3A-B714-458CC94C59FD}" type="slidenum">
              <a:rPr lang="en-GB" smtClean="0"/>
              <a:t>‹#›</a:t>
            </a:fld>
            <a:endParaRPr lang="en-GB"/>
          </a:p>
        </p:txBody>
      </p:sp>
    </p:spTree>
    <p:extLst>
      <p:ext uri="{BB962C8B-B14F-4D97-AF65-F5344CB8AC3E}">
        <p14:creationId xmlns:p14="http://schemas.microsoft.com/office/powerpoint/2010/main" val="368133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111E71-D3A8-4510-87DC-0CF3E287CA44}" type="datetimeFigureOut">
              <a:rPr lang="en-GB" smtClean="0"/>
              <a:t>11/05/2026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47DE7E-AABE-4530-8B2B-44905D6626F4}" type="slidenum">
              <a:rPr lang="en-GB" smtClean="0"/>
              <a:t>‹#›</a:t>
            </a:fld>
            <a:endParaRPr lang="en-GB"/>
          </a:p>
        </p:txBody>
      </p:sp>
    </p:spTree>
    <p:extLst>
      <p:ext uri="{BB962C8B-B14F-4D97-AF65-F5344CB8AC3E}">
        <p14:creationId xmlns:p14="http://schemas.microsoft.com/office/powerpoint/2010/main" val="125286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111E71-D3A8-4510-87DC-0CF3E287CA44}" type="datetimeFigureOut">
              <a:rPr lang="en-GB" smtClean="0"/>
              <a:t>11/05/2026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47DE7E-AABE-4530-8B2B-44905D6626F4}" type="slidenum">
              <a:rPr lang="en-GB" smtClean="0"/>
              <a:t>‹#›</a:t>
            </a:fld>
            <a:endParaRPr lang="en-GB"/>
          </a:p>
        </p:txBody>
      </p:sp>
    </p:spTree>
    <p:extLst>
      <p:ext uri="{BB962C8B-B14F-4D97-AF65-F5344CB8AC3E}">
        <p14:creationId xmlns:p14="http://schemas.microsoft.com/office/powerpoint/2010/main" val="386277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111E71-D3A8-4510-87DC-0CF3E287CA44}" type="datetimeFigureOut">
              <a:rPr lang="en-GB" smtClean="0"/>
              <a:t>11/05/2026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47DE7E-AABE-4530-8B2B-44905D6626F4}" type="slidenum">
              <a:rPr lang="en-GB" smtClean="0"/>
              <a:t>‹#›</a:t>
            </a:fld>
            <a:endParaRPr lang="en-GB"/>
          </a:p>
        </p:txBody>
      </p:sp>
    </p:spTree>
    <p:extLst>
      <p:ext uri="{BB962C8B-B14F-4D97-AF65-F5344CB8AC3E}">
        <p14:creationId xmlns:p14="http://schemas.microsoft.com/office/powerpoint/2010/main" val="1946386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111E71-D3A8-4510-87DC-0CF3E287CA44}" type="datetimeFigureOut">
              <a:rPr lang="en-GB" smtClean="0"/>
              <a:t>11/05/2026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47DE7E-AABE-4530-8B2B-44905D6626F4}" type="slidenum">
              <a:rPr lang="en-GB" smtClean="0"/>
              <a:t>‹#›</a:t>
            </a:fld>
            <a:endParaRPr lang="en-GB"/>
          </a:p>
        </p:txBody>
      </p:sp>
    </p:spTree>
    <p:extLst>
      <p:ext uri="{BB962C8B-B14F-4D97-AF65-F5344CB8AC3E}">
        <p14:creationId xmlns:p14="http://schemas.microsoft.com/office/powerpoint/2010/main" val="3005776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111E71-D3A8-4510-87DC-0CF3E287CA44}" type="datetimeFigureOut">
              <a:rPr lang="en-GB" smtClean="0"/>
              <a:t>11/05/2026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47DE7E-AABE-4530-8B2B-44905D6626F4}" type="slidenum">
              <a:rPr lang="en-GB" smtClean="0"/>
              <a:t>‹#›</a:t>
            </a:fld>
            <a:endParaRPr lang="en-GB"/>
          </a:p>
        </p:txBody>
      </p:sp>
    </p:spTree>
    <p:extLst>
      <p:ext uri="{BB962C8B-B14F-4D97-AF65-F5344CB8AC3E}">
        <p14:creationId xmlns:p14="http://schemas.microsoft.com/office/powerpoint/2010/main" val="70679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111E71-D3A8-4510-87DC-0CF3E287CA44}" type="datetimeFigureOut">
              <a:rPr lang="en-GB" smtClean="0"/>
              <a:t>11/05/2026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47DE7E-AABE-4530-8B2B-44905D6626F4}" type="slidenum">
              <a:rPr lang="en-GB" smtClean="0"/>
              <a:t>‹#›</a:t>
            </a:fld>
            <a:endParaRPr lang="en-GB"/>
          </a:p>
        </p:txBody>
      </p:sp>
    </p:spTree>
    <p:extLst>
      <p:ext uri="{BB962C8B-B14F-4D97-AF65-F5344CB8AC3E}">
        <p14:creationId xmlns:p14="http://schemas.microsoft.com/office/powerpoint/2010/main" val="149478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111E71-D3A8-4510-87DC-0CF3E287CA44}" type="datetimeFigureOut">
              <a:rPr lang="en-GB" smtClean="0"/>
              <a:t>11/05/2026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47DE7E-AABE-4530-8B2B-44905D6626F4}" type="slidenum">
              <a:rPr lang="en-GB" smtClean="0"/>
              <a:t>‹#›</a:t>
            </a:fld>
            <a:endParaRPr lang="en-GB"/>
          </a:p>
        </p:txBody>
      </p:sp>
    </p:spTree>
    <p:extLst>
      <p:ext uri="{BB962C8B-B14F-4D97-AF65-F5344CB8AC3E}">
        <p14:creationId xmlns:p14="http://schemas.microsoft.com/office/powerpoint/2010/main" val="3352003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111E71-D3A8-4510-87DC-0CF3E287CA44}" type="datetimeFigureOut">
              <a:rPr lang="en-GB" smtClean="0"/>
              <a:t>11/05/2026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47DE7E-AABE-4530-8B2B-44905D6626F4}" type="slidenum">
              <a:rPr lang="en-GB" smtClean="0"/>
              <a:t>‹#›</a:t>
            </a:fld>
            <a:endParaRPr lang="en-GB"/>
          </a:p>
        </p:txBody>
      </p:sp>
    </p:spTree>
    <p:extLst>
      <p:ext uri="{BB962C8B-B14F-4D97-AF65-F5344CB8AC3E}">
        <p14:creationId xmlns:p14="http://schemas.microsoft.com/office/powerpoint/2010/main" val="386103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11E71-D3A8-4510-87DC-0CF3E287CA44}" type="datetimeFigureOut">
              <a:rPr lang="en-GB" smtClean="0"/>
              <a:t>11/05/2026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47DE7E-AABE-4530-8B2B-44905D6626F4}" type="slidenum">
              <a:rPr lang="en-GB" smtClean="0"/>
              <a:t>‹#›</a:t>
            </a:fld>
            <a:endParaRPr lang="en-GB"/>
          </a:p>
        </p:txBody>
      </p:sp>
    </p:spTree>
    <p:extLst>
      <p:ext uri="{BB962C8B-B14F-4D97-AF65-F5344CB8AC3E}">
        <p14:creationId xmlns:p14="http://schemas.microsoft.com/office/powerpoint/2010/main" val="17292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111E71-D3A8-4510-87DC-0CF3E287CA44}" type="datetimeFigureOut">
              <a:rPr lang="en-GB" smtClean="0"/>
              <a:t>11/05/2026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47DE7E-AABE-4530-8B2B-44905D6626F4}" type="slidenum">
              <a:rPr lang="en-GB" smtClean="0"/>
              <a:t>‹#›</a:t>
            </a:fld>
            <a:endParaRPr lang="en-GB"/>
          </a:p>
        </p:txBody>
      </p:sp>
    </p:spTree>
    <p:extLst>
      <p:ext uri="{BB962C8B-B14F-4D97-AF65-F5344CB8AC3E}">
        <p14:creationId xmlns:p14="http://schemas.microsoft.com/office/powerpoint/2010/main" val="205444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111E71-D3A8-4510-87DC-0CF3E287CA44}" type="datetimeFigureOut">
              <a:rPr lang="en-GB" smtClean="0"/>
              <a:t>11/05/2026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47DE7E-AABE-4530-8B2B-44905D6626F4}" type="slidenum">
              <a:rPr lang="en-GB" smtClean="0"/>
              <a:t>‹#›</a:t>
            </a:fld>
            <a:endParaRPr lang="en-GB"/>
          </a:p>
        </p:txBody>
      </p:sp>
    </p:spTree>
    <p:extLst>
      <p:ext uri="{BB962C8B-B14F-4D97-AF65-F5344CB8AC3E}">
        <p14:creationId xmlns:p14="http://schemas.microsoft.com/office/powerpoint/2010/main" val="1816569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11E71-D3A8-4510-87DC-0CF3E287CA44}" type="datetimeFigureOut">
              <a:rPr lang="en-GB" smtClean="0"/>
              <a:t>11/05/2026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7DE7E-AABE-4530-8B2B-44905D6626F4}" type="slidenum">
              <a:rPr lang="en-GB" smtClean="0"/>
              <a:t>‹#›</a:t>
            </a:fld>
            <a:endParaRPr lang="en-GB"/>
          </a:p>
        </p:txBody>
      </p:sp>
    </p:spTree>
    <p:extLst>
      <p:ext uri="{BB962C8B-B14F-4D97-AF65-F5344CB8AC3E}">
        <p14:creationId xmlns:p14="http://schemas.microsoft.com/office/powerpoint/2010/main" val="3139768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528" y="3162008"/>
            <a:ext cx="6468414" cy="1270412"/>
          </a:xfrm>
        </p:spPr>
        <p:txBody>
          <a:bodyPr>
            <a:normAutofit/>
          </a:bodyPr>
          <a:lstStyle/>
          <a:p>
            <a:r>
              <a:rPr lang="en-GB" sz="4400" b="1" dirty="0">
                <a:solidFill>
                  <a:srgbClr val="FFC000"/>
                </a:solidFill>
              </a:rPr>
              <a:t>Phone Pouches at St. Paul’s</a:t>
            </a:r>
          </a:p>
        </p:txBody>
      </p:sp>
    </p:spTree>
    <p:extLst>
      <p:ext uri="{BB962C8B-B14F-4D97-AF65-F5344CB8AC3E}">
        <p14:creationId xmlns:p14="http://schemas.microsoft.com/office/powerpoint/2010/main" val="2972834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C484B-1744-5DD3-7151-495B42AEA5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E02ADF-2768-FF01-5DEF-E4926E16DDC1}"/>
              </a:ext>
            </a:extLst>
          </p:cNvPr>
          <p:cNvSpPr>
            <a:spLocks noGrp="1"/>
          </p:cNvSpPr>
          <p:nvPr>
            <p:ph type="title"/>
          </p:nvPr>
        </p:nvSpPr>
        <p:spPr>
          <a:xfrm>
            <a:off x="628650" y="987172"/>
            <a:ext cx="7886700" cy="1325563"/>
          </a:xfrm>
        </p:spPr>
        <p:txBody>
          <a:bodyPr/>
          <a:lstStyle/>
          <a:p>
            <a:r>
              <a:rPr lang="en-GB" b="1" dirty="0">
                <a:solidFill>
                  <a:srgbClr val="FFC000"/>
                </a:solidFill>
              </a:rPr>
              <a:t>Frequently Asked Questions….</a:t>
            </a:r>
          </a:p>
        </p:txBody>
      </p:sp>
      <p:sp>
        <p:nvSpPr>
          <p:cNvPr id="3" name="Content Placeholder 2">
            <a:extLst>
              <a:ext uri="{FF2B5EF4-FFF2-40B4-BE49-F238E27FC236}">
                <a16:creationId xmlns:a16="http://schemas.microsoft.com/office/drawing/2014/main" id="{1F6268CD-6575-92EF-35DB-8B83D88EE385}"/>
              </a:ext>
            </a:extLst>
          </p:cNvPr>
          <p:cNvSpPr>
            <a:spLocks noGrp="1"/>
          </p:cNvSpPr>
          <p:nvPr>
            <p:ph idx="1"/>
          </p:nvPr>
        </p:nvSpPr>
        <p:spPr>
          <a:xfrm>
            <a:off x="321001" y="2312735"/>
            <a:ext cx="7886700" cy="4351338"/>
          </a:xfrm>
        </p:spPr>
        <p:txBody>
          <a:bodyPr>
            <a:normAutofit/>
          </a:bodyPr>
          <a:lstStyle/>
          <a:p>
            <a:pPr marL="0" indent="0">
              <a:buNone/>
            </a:pPr>
            <a:r>
              <a:rPr lang="en-GB" dirty="0">
                <a:solidFill>
                  <a:schemeClr val="bg1"/>
                </a:solidFill>
                <a:latin typeface="Arial" panose="020B0604020202020204" pitchFamily="34" charset="0"/>
                <a:cs typeface="Arial" panose="020B0604020202020204" pitchFamily="34" charset="0"/>
              </a:rPr>
              <a:t>What happens if a student unlocks their pouch without permission, damages it, or uses an alternative phone?</a:t>
            </a:r>
          </a:p>
          <a:p>
            <a:pPr marL="0" indent="0">
              <a:buNone/>
            </a:pPr>
            <a:endParaRPr lang="en-GB" dirty="0">
              <a:solidFill>
                <a:schemeClr val="bg1"/>
              </a:solidFill>
              <a:latin typeface="Arial" panose="020B0604020202020204" pitchFamily="34" charset="0"/>
              <a:cs typeface="Arial" panose="020B0604020202020204" pitchFamily="34" charset="0"/>
            </a:endParaRPr>
          </a:p>
          <a:p>
            <a:pPr marL="457200" lvl="1" indent="0">
              <a:lnSpc>
                <a:spcPct val="115000"/>
              </a:lnSpc>
              <a:spcBef>
                <a:spcPts val="0"/>
              </a:spcBef>
              <a:buClr>
                <a:schemeClr val="dk1"/>
              </a:buClr>
              <a:buSzPts val="1900"/>
              <a:buNone/>
            </a:pPr>
            <a:r>
              <a:rPr lang="en-GB" sz="1800" dirty="0">
                <a:solidFill>
                  <a:srgbClr val="FFC000"/>
                </a:solidFill>
                <a:latin typeface="Arial" panose="020B0604020202020204" pitchFamily="34" charset="0"/>
                <a:ea typeface="Nunito"/>
                <a:cs typeface="Arial" panose="020B0604020202020204" pitchFamily="34" charset="0"/>
                <a:sym typeface="Nunito"/>
              </a:rPr>
              <a:t>Students will be subject to confiscation and sanctions.</a:t>
            </a:r>
            <a:endParaRPr lang="en-GB" dirty="0">
              <a:solidFill>
                <a:srgbClr val="FFC000"/>
              </a:solidFill>
              <a:latin typeface="Arial" panose="020B0604020202020204" pitchFamily="34" charset="0"/>
              <a:cs typeface="Arial" panose="020B0604020202020204" pitchFamily="34" charset="0"/>
            </a:endParaRPr>
          </a:p>
          <a:p>
            <a:pPr marL="457200" lvl="1" indent="0">
              <a:lnSpc>
                <a:spcPct val="115000"/>
              </a:lnSpc>
              <a:spcBef>
                <a:spcPts val="0"/>
              </a:spcBef>
              <a:buClr>
                <a:schemeClr val="dk1"/>
              </a:buClr>
              <a:buSzPts val="1900"/>
              <a:buNone/>
            </a:pPr>
            <a:endParaRPr lang="en-GB" sz="1800" dirty="0">
              <a:solidFill>
                <a:srgbClr val="FFC000"/>
              </a:solidFill>
              <a:latin typeface="Arial" panose="020B0604020202020204" pitchFamily="34" charset="0"/>
              <a:ea typeface="Nunito"/>
              <a:cs typeface="Arial" panose="020B0604020202020204" pitchFamily="34" charset="0"/>
              <a:sym typeface="Nunito"/>
            </a:endParaRPr>
          </a:p>
          <a:p>
            <a:pPr marL="457200" lvl="1" indent="0">
              <a:lnSpc>
                <a:spcPct val="115000"/>
              </a:lnSpc>
              <a:spcBef>
                <a:spcPts val="0"/>
              </a:spcBef>
              <a:buClr>
                <a:schemeClr val="dk1"/>
              </a:buClr>
              <a:buSzPts val="1900"/>
              <a:buNone/>
            </a:pPr>
            <a:r>
              <a:rPr lang="en-GB" sz="1800" dirty="0">
                <a:solidFill>
                  <a:srgbClr val="FFC000"/>
                </a:solidFill>
                <a:latin typeface="Arial" panose="020B0604020202020204" pitchFamily="34" charset="0"/>
                <a:ea typeface="Nunito"/>
                <a:cs typeface="Arial" panose="020B0604020202020204" pitchFamily="34" charset="0"/>
                <a:sym typeface="Nunito"/>
              </a:rPr>
              <a:t>Pouch checks are an important part of the school day. We want to ensure that students understand that checks can be done at any time. </a:t>
            </a:r>
          </a:p>
          <a:p>
            <a:pPr marL="457200" lvl="1" indent="0">
              <a:lnSpc>
                <a:spcPct val="115000"/>
              </a:lnSpc>
              <a:spcBef>
                <a:spcPts val="0"/>
              </a:spcBef>
              <a:buClr>
                <a:schemeClr val="dk1"/>
              </a:buClr>
              <a:buSzPts val="1900"/>
              <a:buNone/>
            </a:pPr>
            <a:endParaRPr lang="en-GB" sz="1800" dirty="0">
              <a:solidFill>
                <a:srgbClr val="FFC000"/>
              </a:solidFill>
              <a:latin typeface="Arial" panose="020B0604020202020204" pitchFamily="34" charset="0"/>
              <a:ea typeface="Nunito"/>
              <a:cs typeface="Arial" panose="020B0604020202020204" pitchFamily="34" charset="0"/>
              <a:sym typeface="Nunito"/>
            </a:endParaRPr>
          </a:p>
          <a:p>
            <a:pPr marL="457200" lvl="1" indent="0">
              <a:lnSpc>
                <a:spcPct val="115000"/>
              </a:lnSpc>
              <a:spcBef>
                <a:spcPts val="0"/>
              </a:spcBef>
              <a:buClr>
                <a:schemeClr val="dk1"/>
              </a:buClr>
              <a:buSzPts val="1900"/>
              <a:buNone/>
            </a:pPr>
            <a:r>
              <a:rPr lang="en-GB" sz="1800" dirty="0">
                <a:solidFill>
                  <a:srgbClr val="FFC000"/>
                </a:solidFill>
                <a:latin typeface="Arial" panose="020B0604020202020204" pitchFamily="34" charset="0"/>
                <a:ea typeface="Nunito"/>
                <a:cs typeface="Arial" panose="020B0604020202020204" pitchFamily="34" charset="0"/>
                <a:sym typeface="Nunito"/>
              </a:rPr>
              <a:t>Students soon understand that it’s better to keep phone in pouch rather than risk confiscation or disciplinary action</a:t>
            </a:r>
          </a:p>
          <a:p>
            <a:pPr marL="457200" lvl="1" indent="0">
              <a:buNone/>
            </a:pPr>
            <a:endParaRPr lang="en-GB" dirty="0">
              <a:solidFill>
                <a:srgbClr val="FFC000"/>
              </a:solidFill>
              <a:latin typeface="Arial" panose="020B0604020202020204" pitchFamily="34" charset="0"/>
              <a:cs typeface="Arial" panose="020B0604020202020204" pitchFamily="34" charset="0"/>
            </a:endParaRPr>
          </a:p>
          <a:p>
            <a:pPr marL="457200" lvl="1" indent="0">
              <a:lnSpc>
                <a:spcPct val="115000"/>
              </a:lnSpc>
              <a:spcBef>
                <a:spcPts val="0"/>
              </a:spcBef>
              <a:buClr>
                <a:schemeClr val="dk1"/>
              </a:buClr>
              <a:buSzPts val="1500"/>
              <a:buNone/>
            </a:pPr>
            <a:endParaRPr lang="en-GB" dirty="0">
              <a:solidFill>
                <a:srgbClr val="FFC000"/>
              </a:solidFill>
              <a:latin typeface="Nunito"/>
              <a:ea typeface="Nunito"/>
              <a:cs typeface="Nunito"/>
              <a:sym typeface="Nunito"/>
            </a:endParaRPr>
          </a:p>
          <a:p>
            <a:pPr marL="0" indent="0">
              <a:lnSpc>
                <a:spcPct val="115000"/>
              </a:lnSpc>
              <a:spcBef>
                <a:spcPts val="0"/>
              </a:spcBef>
              <a:buClr>
                <a:schemeClr val="dk1"/>
              </a:buClr>
              <a:buSzPts val="1500"/>
              <a:buNone/>
            </a:pPr>
            <a:endParaRPr lang="en-GB" sz="2600" dirty="0">
              <a:solidFill>
                <a:schemeClr val="bg1"/>
              </a:solidFill>
              <a:latin typeface="Arial" panose="020B0604020202020204" pitchFamily="34" charset="0"/>
              <a:ea typeface="Nunito"/>
              <a:cs typeface="Arial" panose="020B0604020202020204" pitchFamily="34" charset="0"/>
              <a:sym typeface="Nunito"/>
            </a:endParaRPr>
          </a:p>
        </p:txBody>
      </p:sp>
    </p:spTree>
    <p:extLst>
      <p:ext uri="{BB962C8B-B14F-4D97-AF65-F5344CB8AC3E}">
        <p14:creationId xmlns:p14="http://schemas.microsoft.com/office/powerpoint/2010/main" val="1782932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E0C81-E4FB-E36A-2EB8-176535A32C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B17409-D2BD-1E8A-2979-81D64E4ACDC0}"/>
              </a:ext>
            </a:extLst>
          </p:cNvPr>
          <p:cNvSpPr>
            <a:spLocks noGrp="1"/>
          </p:cNvSpPr>
          <p:nvPr>
            <p:ph type="title"/>
          </p:nvPr>
        </p:nvSpPr>
        <p:spPr>
          <a:xfrm>
            <a:off x="628650" y="987172"/>
            <a:ext cx="7886700" cy="1325563"/>
          </a:xfrm>
        </p:spPr>
        <p:txBody>
          <a:bodyPr/>
          <a:lstStyle/>
          <a:p>
            <a:r>
              <a:rPr lang="en-GB" b="1" dirty="0">
                <a:solidFill>
                  <a:srgbClr val="FFC000"/>
                </a:solidFill>
              </a:rPr>
              <a:t>Frequently Asked Questions….</a:t>
            </a:r>
          </a:p>
        </p:txBody>
      </p:sp>
      <p:sp>
        <p:nvSpPr>
          <p:cNvPr id="3" name="Content Placeholder 2">
            <a:extLst>
              <a:ext uri="{FF2B5EF4-FFF2-40B4-BE49-F238E27FC236}">
                <a16:creationId xmlns:a16="http://schemas.microsoft.com/office/drawing/2014/main" id="{C54C7861-FA64-D4FC-9ED1-AA9E136C0CCF}"/>
              </a:ext>
            </a:extLst>
          </p:cNvPr>
          <p:cNvSpPr>
            <a:spLocks noGrp="1"/>
          </p:cNvSpPr>
          <p:nvPr>
            <p:ph idx="1"/>
          </p:nvPr>
        </p:nvSpPr>
        <p:spPr>
          <a:xfrm>
            <a:off x="321001" y="2312735"/>
            <a:ext cx="7886700" cy="4351338"/>
          </a:xfrm>
        </p:spPr>
        <p:txBody>
          <a:bodyPr>
            <a:normAutofit/>
          </a:bodyPr>
          <a:lstStyle/>
          <a:p>
            <a:pPr marL="0" indent="0">
              <a:buNone/>
            </a:pPr>
            <a:r>
              <a:rPr lang="en-GB" dirty="0">
                <a:solidFill>
                  <a:schemeClr val="bg1"/>
                </a:solidFill>
                <a:latin typeface="Arial" panose="020B0604020202020204" pitchFamily="34" charset="0"/>
                <a:cs typeface="Arial" panose="020B0604020202020204" pitchFamily="34" charset="0"/>
              </a:rPr>
              <a:t>What happens if a student forgets their pouch?</a:t>
            </a:r>
          </a:p>
          <a:p>
            <a:pPr marL="457200" lvl="1" indent="0">
              <a:lnSpc>
                <a:spcPct val="115000"/>
              </a:lnSpc>
              <a:spcBef>
                <a:spcPts val="1600"/>
              </a:spcBef>
              <a:buClr>
                <a:schemeClr val="dk1"/>
              </a:buClr>
              <a:buSzPts val="1500"/>
              <a:buNone/>
            </a:pPr>
            <a:r>
              <a:rPr lang="en-GB" sz="1800" dirty="0">
                <a:solidFill>
                  <a:srgbClr val="FFC000"/>
                </a:solidFill>
                <a:latin typeface="Arial" panose="020B0604020202020204" pitchFamily="34" charset="0"/>
                <a:ea typeface="Nunito"/>
                <a:cs typeface="Arial" panose="020B0604020202020204" pitchFamily="34" charset="0"/>
                <a:sym typeface="Nunito"/>
              </a:rPr>
              <a:t>If a student forgets their pouch, they must have their phones stored in the office for the school day. The phone will be returned to the student at the end of the day.</a:t>
            </a:r>
          </a:p>
          <a:p>
            <a:pPr marL="457200" lvl="1" indent="0">
              <a:lnSpc>
                <a:spcPct val="115000"/>
              </a:lnSpc>
              <a:spcBef>
                <a:spcPts val="1600"/>
              </a:spcBef>
              <a:buClr>
                <a:schemeClr val="dk1"/>
              </a:buClr>
              <a:buSzPts val="1500"/>
              <a:buNone/>
            </a:pPr>
            <a:r>
              <a:rPr lang="en-GB" sz="1800" dirty="0">
                <a:solidFill>
                  <a:srgbClr val="FFC000"/>
                </a:solidFill>
                <a:latin typeface="Arial" panose="020B0604020202020204" pitchFamily="34" charset="0"/>
                <a:ea typeface="Nunito"/>
                <a:cs typeface="Arial" panose="020B0604020202020204" pitchFamily="34" charset="0"/>
                <a:sym typeface="Nunito"/>
              </a:rPr>
              <a:t>If a student consistently forgets their pouch, it will be considered lost. Parents/guardians will be notified, and a replacement pouch will need to be paid for.</a:t>
            </a:r>
          </a:p>
          <a:p>
            <a:pPr marL="457200" lvl="1" indent="0">
              <a:buNone/>
            </a:pPr>
            <a:endParaRPr lang="en-GB" dirty="0">
              <a:solidFill>
                <a:srgbClr val="FFC000"/>
              </a:solidFill>
              <a:latin typeface="Arial" panose="020B0604020202020204" pitchFamily="34" charset="0"/>
              <a:cs typeface="Arial" panose="020B0604020202020204" pitchFamily="34" charset="0"/>
            </a:endParaRPr>
          </a:p>
          <a:p>
            <a:pPr marL="457200" lvl="1" indent="0">
              <a:lnSpc>
                <a:spcPct val="115000"/>
              </a:lnSpc>
              <a:spcBef>
                <a:spcPts val="0"/>
              </a:spcBef>
              <a:buClr>
                <a:schemeClr val="dk1"/>
              </a:buClr>
              <a:buSzPts val="1500"/>
              <a:buNone/>
            </a:pPr>
            <a:endParaRPr lang="en-GB" dirty="0">
              <a:solidFill>
                <a:srgbClr val="FFC000"/>
              </a:solidFill>
              <a:latin typeface="Nunito"/>
              <a:ea typeface="Nunito"/>
              <a:cs typeface="Nunito"/>
              <a:sym typeface="Nunito"/>
            </a:endParaRPr>
          </a:p>
          <a:p>
            <a:pPr marL="0" indent="0">
              <a:lnSpc>
                <a:spcPct val="115000"/>
              </a:lnSpc>
              <a:spcBef>
                <a:spcPts val="0"/>
              </a:spcBef>
              <a:buClr>
                <a:schemeClr val="dk1"/>
              </a:buClr>
              <a:buSzPts val="1500"/>
              <a:buNone/>
            </a:pPr>
            <a:endParaRPr lang="en-GB" sz="2600" dirty="0">
              <a:solidFill>
                <a:schemeClr val="bg1"/>
              </a:solidFill>
              <a:latin typeface="Arial" panose="020B0604020202020204" pitchFamily="34" charset="0"/>
              <a:ea typeface="Nunito"/>
              <a:cs typeface="Arial" panose="020B0604020202020204" pitchFamily="34" charset="0"/>
              <a:sym typeface="Nunito"/>
            </a:endParaRPr>
          </a:p>
        </p:txBody>
      </p:sp>
    </p:spTree>
    <p:extLst>
      <p:ext uri="{BB962C8B-B14F-4D97-AF65-F5344CB8AC3E}">
        <p14:creationId xmlns:p14="http://schemas.microsoft.com/office/powerpoint/2010/main" val="3029068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DB8D6-8320-4A78-B4CD-0F7F146A6F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C72EDE-3737-E2AA-46BB-3C707CC1A09D}"/>
              </a:ext>
            </a:extLst>
          </p:cNvPr>
          <p:cNvSpPr>
            <a:spLocks noGrp="1"/>
          </p:cNvSpPr>
          <p:nvPr>
            <p:ph type="title"/>
          </p:nvPr>
        </p:nvSpPr>
        <p:spPr>
          <a:xfrm>
            <a:off x="628650" y="987172"/>
            <a:ext cx="7886700" cy="1325563"/>
          </a:xfrm>
        </p:spPr>
        <p:txBody>
          <a:bodyPr/>
          <a:lstStyle/>
          <a:p>
            <a:r>
              <a:rPr lang="en-GB" b="1" dirty="0">
                <a:solidFill>
                  <a:srgbClr val="FFC000"/>
                </a:solidFill>
              </a:rPr>
              <a:t>Frequently Asked Questions….</a:t>
            </a:r>
          </a:p>
        </p:txBody>
      </p:sp>
      <p:sp>
        <p:nvSpPr>
          <p:cNvPr id="3" name="Content Placeholder 2">
            <a:extLst>
              <a:ext uri="{FF2B5EF4-FFF2-40B4-BE49-F238E27FC236}">
                <a16:creationId xmlns:a16="http://schemas.microsoft.com/office/drawing/2014/main" id="{15CACE0B-1C7A-A120-561B-1001F444B1E9}"/>
              </a:ext>
            </a:extLst>
          </p:cNvPr>
          <p:cNvSpPr>
            <a:spLocks noGrp="1"/>
          </p:cNvSpPr>
          <p:nvPr>
            <p:ph idx="1"/>
          </p:nvPr>
        </p:nvSpPr>
        <p:spPr>
          <a:xfrm>
            <a:off x="321001" y="2312735"/>
            <a:ext cx="7886700" cy="4351338"/>
          </a:xfrm>
        </p:spPr>
        <p:txBody>
          <a:bodyPr>
            <a:normAutofit/>
          </a:bodyPr>
          <a:lstStyle/>
          <a:p>
            <a:pPr marL="0" indent="0">
              <a:buNone/>
            </a:pPr>
            <a:r>
              <a:rPr lang="en-GB" dirty="0">
                <a:solidFill>
                  <a:schemeClr val="bg1"/>
                </a:solidFill>
                <a:latin typeface="Arial" panose="020B0604020202020204" pitchFamily="34" charset="0"/>
                <a:cs typeface="Arial" panose="020B0604020202020204" pitchFamily="34" charset="0"/>
              </a:rPr>
              <a:t>What happens if a student forgets to open their pouch at the end of the day?</a:t>
            </a:r>
          </a:p>
          <a:p>
            <a:pPr marL="0" indent="0">
              <a:buNone/>
            </a:pPr>
            <a:endParaRPr lang="en-GB" dirty="0">
              <a:solidFill>
                <a:schemeClr val="bg1"/>
              </a:solidFill>
              <a:latin typeface="Arial" panose="020B0604020202020204" pitchFamily="34" charset="0"/>
              <a:cs typeface="Arial" panose="020B0604020202020204" pitchFamily="34" charset="0"/>
            </a:endParaRPr>
          </a:p>
          <a:p>
            <a:pPr marL="457200" lvl="1" indent="0">
              <a:lnSpc>
                <a:spcPct val="115000"/>
              </a:lnSpc>
              <a:spcBef>
                <a:spcPts val="0"/>
              </a:spcBef>
              <a:buClr>
                <a:schemeClr val="dk1"/>
              </a:buClr>
              <a:buSzPts val="1500"/>
              <a:buNone/>
            </a:pPr>
            <a:r>
              <a:rPr lang="en-GB" sz="1800" dirty="0">
                <a:solidFill>
                  <a:srgbClr val="FFC000"/>
                </a:solidFill>
                <a:latin typeface="Arial" panose="020B0604020202020204" pitchFamily="34" charset="0"/>
                <a:ea typeface="Nunito"/>
                <a:cs typeface="Arial" panose="020B0604020202020204" pitchFamily="34" charset="0"/>
                <a:sym typeface="Nunito"/>
              </a:rPr>
              <a:t>All students funnel past the unlocking stations at the exits, They want their phones back and don’t forget to unlock their pouches. If they do arrive home with a phone in a pouch, they can either come back to school to unlock it or have a phone free evening!  Unlocking stations are accessible outside school even when school is closed!</a:t>
            </a:r>
          </a:p>
          <a:p>
            <a:pPr marL="457200" lvl="1" indent="0">
              <a:buNone/>
            </a:pPr>
            <a:endParaRPr lang="en-GB" dirty="0">
              <a:solidFill>
                <a:srgbClr val="FFC000"/>
              </a:solidFill>
              <a:latin typeface="Arial" panose="020B0604020202020204" pitchFamily="34" charset="0"/>
              <a:cs typeface="Arial" panose="020B0604020202020204" pitchFamily="34" charset="0"/>
            </a:endParaRPr>
          </a:p>
          <a:p>
            <a:pPr marL="457200" lvl="1" indent="0">
              <a:lnSpc>
                <a:spcPct val="115000"/>
              </a:lnSpc>
              <a:spcBef>
                <a:spcPts val="0"/>
              </a:spcBef>
              <a:buClr>
                <a:schemeClr val="dk1"/>
              </a:buClr>
              <a:buSzPts val="1500"/>
              <a:buNone/>
            </a:pPr>
            <a:endParaRPr lang="en-GB" dirty="0">
              <a:solidFill>
                <a:srgbClr val="FFC000"/>
              </a:solidFill>
              <a:latin typeface="Nunito"/>
              <a:ea typeface="Nunito"/>
              <a:cs typeface="Nunito"/>
              <a:sym typeface="Nunito"/>
            </a:endParaRPr>
          </a:p>
          <a:p>
            <a:pPr marL="0" indent="0">
              <a:lnSpc>
                <a:spcPct val="115000"/>
              </a:lnSpc>
              <a:spcBef>
                <a:spcPts val="0"/>
              </a:spcBef>
              <a:buClr>
                <a:schemeClr val="dk1"/>
              </a:buClr>
              <a:buSzPts val="1500"/>
              <a:buNone/>
            </a:pPr>
            <a:endParaRPr lang="en-GB" sz="2600" dirty="0">
              <a:solidFill>
                <a:schemeClr val="bg1"/>
              </a:solidFill>
              <a:latin typeface="Arial" panose="020B0604020202020204" pitchFamily="34" charset="0"/>
              <a:ea typeface="Nunito"/>
              <a:cs typeface="Arial" panose="020B0604020202020204" pitchFamily="34" charset="0"/>
              <a:sym typeface="Nunito"/>
            </a:endParaRPr>
          </a:p>
        </p:txBody>
      </p:sp>
    </p:spTree>
    <p:extLst>
      <p:ext uri="{BB962C8B-B14F-4D97-AF65-F5344CB8AC3E}">
        <p14:creationId xmlns:p14="http://schemas.microsoft.com/office/powerpoint/2010/main" val="3452815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53EA4-A6B8-F978-B33F-5F714358D5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E36304-C947-8409-652D-41F142F71115}"/>
              </a:ext>
            </a:extLst>
          </p:cNvPr>
          <p:cNvSpPr>
            <a:spLocks noGrp="1"/>
          </p:cNvSpPr>
          <p:nvPr>
            <p:ph type="title"/>
          </p:nvPr>
        </p:nvSpPr>
        <p:spPr>
          <a:xfrm>
            <a:off x="628650" y="987172"/>
            <a:ext cx="7886700" cy="1325563"/>
          </a:xfrm>
        </p:spPr>
        <p:txBody>
          <a:bodyPr/>
          <a:lstStyle/>
          <a:p>
            <a:r>
              <a:rPr lang="en-GB" b="1" dirty="0">
                <a:solidFill>
                  <a:srgbClr val="FFC000"/>
                </a:solidFill>
              </a:rPr>
              <a:t>Frequently Asked Questions….</a:t>
            </a:r>
          </a:p>
        </p:txBody>
      </p:sp>
      <p:sp>
        <p:nvSpPr>
          <p:cNvPr id="3" name="Content Placeholder 2">
            <a:extLst>
              <a:ext uri="{FF2B5EF4-FFF2-40B4-BE49-F238E27FC236}">
                <a16:creationId xmlns:a16="http://schemas.microsoft.com/office/drawing/2014/main" id="{B83361D6-2BC2-3ED6-162B-BE1C6B3B51A2}"/>
              </a:ext>
            </a:extLst>
          </p:cNvPr>
          <p:cNvSpPr>
            <a:spLocks noGrp="1"/>
          </p:cNvSpPr>
          <p:nvPr>
            <p:ph idx="1"/>
          </p:nvPr>
        </p:nvSpPr>
        <p:spPr>
          <a:xfrm>
            <a:off x="321001" y="2312735"/>
            <a:ext cx="7886700" cy="4351338"/>
          </a:xfrm>
        </p:spPr>
        <p:txBody>
          <a:bodyPr>
            <a:normAutofit fontScale="92500" lnSpcReduction="20000"/>
          </a:bodyPr>
          <a:lstStyle/>
          <a:p>
            <a:pPr marL="0" indent="0">
              <a:buNone/>
            </a:pPr>
            <a:r>
              <a:rPr lang="en-GB" dirty="0">
                <a:solidFill>
                  <a:schemeClr val="bg1"/>
                </a:solidFill>
              </a:rPr>
              <a:t>What about Sixth Form?</a:t>
            </a:r>
          </a:p>
          <a:p>
            <a:r>
              <a:rPr lang="en-GB" dirty="0">
                <a:solidFill>
                  <a:srgbClr val="FFC000"/>
                </a:solidFill>
              </a:rPr>
              <a:t>They are role models and so must not use their phone in the vicinity of any younger children.  The only place they may be used is in the top of J Block (the new build when it opens).  Regular infringements will result in a pouch being issued for a fixed period of time.</a:t>
            </a:r>
          </a:p>
          <a:p>
            <a:pPr marL="0" indent="0">
              <a:buNone/>
            </a:pPr>
            <a:endParaRPr lang="en-GB" dirty="0">
              <a:solidFill>
                <a:srgbClr val="FFC000"/>
              </a:solidFill>
            </a:endParaRPr>
          </a:p>
          <a:p>
            <a:pPr marL="0" indent="0">
              <a:buNone/>
            </a:pPr>
            <a:r>
              <a:rPr lang="en-GB" dirty="0">
                <a:solidFill>
                  <a:schemeClr val="bg1"/>
                </a:solidFill>
              </a:rPr>
              <a:t>What about the library and after school clubs?</a:t>
            </a:r>
          </a:p>
          <a:p>
            <a:r>
              <a:rPr lang="en-GB" dirty="0">
                <a:solidFill>
                  <a:srgbClr val="FFC000"/>
                </a:solidFill>
              </a:rPr>
              <a:t>The school site is phone free and so pouches must remain closed in the library and when on </a:t>
            </a:r>
            <a:r>
              <a:rPr lang="en-GB">
                <a:solidFill>
                  <a:srgbClr val="FFC000"/>
                </a:solidFill>
              </a:rPr>
              <a:t>school site.  </a:t>
            </a:r>
            <a:r>
              <a:rPr lang="en-GB" dirty="0">
                <a:solidFill>
                  <a:srgbClr val="FFC000"/>
                </a:solidFill>
              </a:rPr>
              <a:t>They may be opened as pupils exit from reception when they leave school.  </a:t>
            </a:r>
          </a:p>
          <a:p>
            <a:pPr marL="457200" lvl="1" indent="0">
              <a:buNone/>
            </a:pPr>
            <a:endParaRPr lang="en-GB" dirty="0">
              <a:solidFill>
                <a:srgbClr val="FFC000"/>
              </a:solidFill>
              <a:latin typeface="Arial" panose="020B0604020202020204" pitchFamily="34" charset="0"/>
              <a:cs typeface="Arial" panose="020B0604020202020204" pitchFamily="34" charset="0"/>
            </a:endParaRPr>
          </a:p>
          <a:p>
            <a:pPr marL="457200" lvl="1" indent="0">
              <a:lnSpc>
                <a:spcPct val="115000"/>
              </a:lnSpc>
              <a:spcBef>
                <a:spcPts val="0"/>
              </a:spcBef>
              <a:buClr>
                <a:schemeClr val="dk1"/>
              </a:buClr>
              <a:buSzPts val="1500"/>
              <a:buNone/>
            </a:pPr>
            <a:endParaRPr lang="en-GB" dirty="0">
              <a:solidFill>
                <a:srgbClr val="FFC000"/>
              </a:solidFill>
              <a:latin typeface="Nunito"/>
              <a:ea typeface="Nunito"/>
              <a:cs typeface="Nunito"/>
              <a:sym typeface="Nunito"/>
            </a:endParaRPr>
          </a:p>
          <a:p>
            <a:pPr marL="0" indent="0">
              <a:lnSpc>
                <a:spcPct val="115000"/>
              </a:lnSpc>
              <a:spcBef>
                <a:spcPts val="0"/>
              </a:spcBef>
              <a:buClr>
                <a:schemeClr val="dk1"/>
              </a:buClr>
              <a:buSzPts val="1500"/>
              <a:buNone/>
            </a:pPr>
            <a:endParaRPr lang="en-GB" sz="2600" dirty="0">
              <a:solidFill>
                <a:schemeClr val="bg1"/>
              </a:solidFill>
              <a:latin typeface="Arial" panose="020B0604020202020204" pitchFamily="34" charset="0"/>
              <a:ea typeface="Nunito"/>
              <a:cs typeface="Arial" panose="020B0604020202020204" pitchFamily="34" charset="0"/>
              <a:sym typeface="Nunito"/>
            </a:endParaRPr>
          </a:p>
        </p:txBody>
      </p:sp>
    </p:spTree>
    <p:extLst>
      <p:ext uri="{BB962C8B-B14F-4D97-AF65-F5344CB8AC3E}">
        <p14:creationId xmlns:p14="http://schemas.microsoft.com/office/powerpoint/2010/main" val="4107132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FE475-212D-871A-D000-761B0083EC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4436B3-239A-669D-4AAB-A7DAD0240193}"/>
              </a:ext>
            </a:extLst>
          </p:cNvPr>
          <p:cNvSpPr>
            <a:spLocks noGrp="1"/>
          </p:cNvSpPr>
          <p:nvPr>
            <p:ph type="title"/>
          </p:nvPr>
        </p:nvSpPr>
        <p:spPr>
          <a:xfrm>
            <a:off x="628650" y="987172"/>
            <a:ext cx="7886700" cy="1325563"/>
          </a:xfrm>
        </p:spPr>
        <p:txBody>
          <a:bodyPr/>
          <a:lstStyle/>
          <a:p>
            <a:r>
              <a:rPr lang="en-GB" b="1" dirty="0">
                <a:solidFill>
                  <a:srgbClr val="FFC000"/>
                </a:solidFill>
              </a:rPr>
              <a:t>Frequently Asked Questions….</a:t>
            </a:r>
          </a:p>
        </p:txBody>
      </p:sp>
      <p:sp>
        <p:nvSpPr>
          <p:cNvPr id="3" name="Content Placeholder 2">
            <a:extLst>
              <a:ext uri="{FF2B5EF4-FFF2-40B4-BE49-F238E27FC236}">
                <a16:creationId xmlns:a16="http://schemas.microsoft.com/office/drawing/2014/main" id="{530D79E2-1F92-614D-2633-DED535471C61}"/>
              </a:ext>
            </a:extLst>
          </p:cNvPr>
          <p:cNvSpPr>
            <a:spLocks noGrp="1"/>
          </p:cNvSpPr>
          <p:nvPr>
            <p:ph idx="1"/>
          </p:nvPr>
        </p:nvSpPr>
        <p:spPr>
          <a:xfrm>
            <a:off x="321001" y="2312735"/>
            <a:ext cx="7886700" cy="4351338"/>
          </a:xfrm>
        </p:spPr>
        <p:txBody>
          <a:bodyPr>
            <a:normAutofit/>
          </a:bodyPr>
          <a:lstStyle/>
          <a:p>
            <a:pPr marL="0" indent="0">
              <a:buNone/>
            </a:pPr>
            <a:r>
              <a:rPr lang="en-GB" sz="1800" dirty="0">
                <a:solidFill>
                  <a:schemeClr val="bg1"/>
                </a:solidFill>
                <a:latin typeface="Arial" panose="020B0604020202020204" pitchFamily="34" charset="0"/>
                <a:cs typeface="Arial" panose="020B0604020202020204" pitchFamily="34" charset="0"/>
              </a:rPr>
              <a:t>What happens if there is an emergency at the school?</a:t>
            </a:r>
          </a:p>
          <a:p>
            <a:pPr marL="0" indent="0">
              <a:buNone/>
            </a:pPr>
            <a:endParaRPr lang="en-GB" sz="1800" dirty="0">
              <a:solidFill>
                <a:schemeClr val="bg1"/>
              </a:solidFill>
              <a:latin typeface="Arial" panose="020B0604020202020204" pitchFamily="34" charset="0"/>
              <a:cs typeface="Arial" panose="020B0604020202020204" pitchFamily="34" charset="0"/>
            </a:endParaRPr>
          </a:p>
          <a:p>
            <a:pPr marL="457200" lvl="1" indent="0">
              <a:lnSpc>
                <a:spcPct val="115000"/>
              </a:lnSpc>
              <a:spcBef>
                <a:spcPts val="0"/>
              </a:spcBef>
              <a:buClr>
                <a:schemeClr val="dk1"/>
              </a:buClr>
              <a:buSzPts val="1500"/>
              <a:buNone/>
            </a:pPr>
            <a:r>
              <a:rPr lang="en-GB" sz="1800" dirty="0">
                <a:solidFill>
                  <a:srgbClr val="FFC000"/>
                </a:solidFill>
                <a:latin typeface="Arial" panose="020B0604020202020204" pitchFamily="34" charset="0"/>
                <a:ea typeface="Nunito"/>
                <a:cs typeface="Arial" panose="020B0604020202020204" pitchFamily="34" charset="0"/>
                <a:sym typeface="Nunito"/>
              </a:rPr>
              <a:t>Mobile phones have been shown to cause distraction during emergencies. Students become concerned with texting parents and other peers to find out what is going on rather than listening to the adults who are guiding them through emergency procedures. </a:t>
            </a:r>
          </a:p>
          <a:p>
            <a:pPr marL="457200" lvl="1" indent="0">
              <a:lnSpc>
                <a:spcPct val="115000"/>
              </a:lnSpc>
              <a:spcBef>
                <a:spcPts val="0"/>
              </a:spcBef>
              <a:buClr>
                <a:schemeClr val="dk1"/>
              </a:buClr>
              <a:buSzPts val="1500"/>
              <a:buNone/>
            </a:pPr>
            <a:endParaRPr lang="en-GB" sz="1800" dirty="0">
              <a:solidFill>
                <a:srgbClr val="FFC000"/>
              </a:solidFill>
              <a:latin typeface="Arial" panose="020B0604020202020204" pitchFamily="34" charset="0"/>
              <a:ea typeface="Nunito"/>
              <a:cs typeface="Arial" panose="020B0604020202020204" pitchFamily="34" charset="0"/>
              <a:sym typeface="Nunito"/>
            </a:endParaRPr>
          </a:p>
          <a:p>
            <a:pPr marL="457200" lvl="1" indent="0">
              <a:lnSpc>
                <a:spcPct val="115000"/>
              </a:lnSpc>
              <a:spcBef>
                <a:spcPts val="0"/>
              </a:spcBef>
              <a:buClr>
                <a:schemeClr val="dk1"/>
              </a:buClr>
              <a:buSzPts val="1500"/>
              <a:buNone/>
            </a:pPr>
            <a:r>
              <a:rPr lang="en-GB" sz="1800" dirty="0">
                <a:solidFill>
                  <a:srgbClr val="FFC000"/>
                </a:solidFill>
                <a:latin typeface="Arial" panose="020B0604020202020204" pitchFamily="34" charset="0"/>
                <a:ea typeface="Nunito"/>
                <a:cs typeface="Arial" panose="020B0604020202020204" pitchFamily="34" charset="0"/>
                <a:sym typeface="Nunito"/>
              </a:rPr>
              <a:t>If there is a schoolwide emergency staff have access to portable unlocking stations and will support the students in unlocking pouches when it is safe to do so. </a:t>
            </a:r>
          </a:p>
          <a:p>
            <a:pPr marL="457200" lvl="1" indent="0">
              <a:buNone/>
            </a:pPr>
            <a:endParaRPr lang="en-GB" dirty="0">
              <a:solidFill>
                <a:srgbClr val="FFC000"/>
              </a:solidFill>
              <a:latin typeface="Arial" panose="020B0604020202020204" pitchFamily="34" charset="0"/>
              <a:cs typeface="Arial" panose="020B0604020202020204" pitchFamily="34" charset="0"/>
            </a:endParaRPr>
          </a:p>
          <a:p>
            <a:pPr marL="457200" lvl="1" indent="0">
              <a:lnSpc>
                <a:spcPct val="115000"/>
              </a:lnSpc>
              <a:spcBef>
                <a:spcPts val="0"/>
              </a:spcBef>
              <a:buClr>
                <a:schemeClr val="dk1"/>
              </a:buClr>
              <a:buSzPts val="1500"/>
              <a:buNone/>
            </a:pPr>
            <a:endParaRPr lang="en-GB" dirty="0">
              <a:solidFill>
                <a:srgbClr val="FFC000"/>
              </a:solidFill>
              <a:latin typeface="Nunito"/>
              <a:ea typeface="Nunito"/>
              <a:cs typeface="Nunito"/>
              <a:sym typeface="Nunito"/>
            </a:endParaRPr>
          </a:p>
          <a:p>
            <a:pPr marL="0" indent="0">
              <a:lnSpc>
                <a:spcPct val="115000"/>
              </a:lnSpc>
              <a:spcBef>
                <a:spcPts val="0"/>
              </a:spcBef>
              <a:buClr>
                <a:schemeClr val="dk1"/>
              </a:buClr>
              <a:buSzPts val="1500"/>
              <a:buNone/>
            </a:pPr>
            <a:endParaRPr lang="en-GB" sz="2600" dirty="0">
              <a:solidFill>
                <a:schemeClr val="bg1"/>
              </a:solidFill>
              <a:latin typeface="Arial" panose="020B0604020202020204" pitchFamily="34" charset="0"/>
              <a:ea typeface="Nunito"/>
              <a:cs typeface="Arial" panose="020B0604020202020204" pitchFamily="34" charset="0"/>
              <a:sym typeface="Nunito"/>
            </a:endParaRPr>
          </a:p>
        </p:txBody>
      </p:sp>
    </p:spTree>
    <p:extLst>
      <p:ext uri="{BB962C8B-B14F-4D97-AF65-F5344CB8AC3E}">
        <p14:creationId xmlns:p14="http://schemas.microsoft.com/office/powerpoint/2010/main" val="699123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73CE6-4ECE-D0F1-E1E7-010FEE358604}"/>
              </a:ext>
            </a:extLst>
          </p:cNvPr>
          <p:cNvSpPr>
            <a:spLocks noGrp="1"/>
          </p:cNvSpPr>
          <p:nvPr>
            <p:ph type="title"/>
          </p:nvPr>
        </p:nvSpPr>
        <p:spPr>
          <a:xfrm>
            <a:off x="628650" y="1045615"/>
            <a:ext cx="7886700" cy="1325563"/>
          </a:xfrm>
        </p:spPr>
        <p:txBody>
          <a:bodyPr/>
          <a:lstStyle/>
          <a:p>
            <a:r>
              <a:rPr lang="en-GB" b="1" dirty="0">
                <a:solidFill>
                  <a:srgbClr val="FFC000"/>
                </a:solidFill>
              </a:rPr>
              <a:t>Purchasing Phone Pouches</a:t>
            </a:r>
          </a:p>
        </p:txBody>
      </p:sp>
      <p:sp>
        <p:nvSpPr>
          <p:cNvPr id="3" name="Content Placeholder 2">
            <a:extLst>
              <a:ext uri="{FF2B5EF4-FFF2-40B4-BE49-F238E27FC236}">
                <a16:creationId xmlns:a16="http://schemas.microsoft.com/office/drawing/2014/main" id="{EAB14D48-7D9A-D696-65DF-15F0AD4F04DF}"/>
              </a:ext>
            </a:extLst>
          </p:cNvPr>
          <p:cNvSpPr>
            <a:spLocks noGrp="1"/>
          </p:cNvSpPr>
          <p:nvPr>
            <p:ph idx="1"/>
          </p:nvPr>
        </p:nvSpPr>
        <p:spPr>
          <a:xfrm>
            <a:off x="286819" y="2372556"/>
            <a:ext cx="7886700" cy="4351338"/>
          </a:xfrm>
        </p:spPr>
        <p:txBody>
          <a:bodyPr vert="horz" lIns="91440" tIns="45720" rIns="91440" bIns="45720" rtlCol="0" anchor="t">
            <a:normAutofit/>
          </a:bodyPr>
          <a:lstStyle/>
          <a:p>
            <a:r>
              <a:rPr lang="en-GB">
                <a:solidFill>
                  <a:schemeClr val="bg1"/>
                </a:solidFill>
              </a:rPr>
              <a:t>Years 7 to 10 will receive a </a:t>
            </a:r>
            <a:r>
              <a:rPr lang="en-GB" dirty="0">
                <a:solidFill>
                  <a:schemeClr val="bg1"/>
                </a:solidFill>
              </a:rPr>
              <a:t>free phone pouch.</a:t>
            </a:r>
          </a:p>
          <a:p>
            <a:endParaRPr lang="en-GB" dirty="0">
              <a:solidFill>
                <a:schemeClr val="bg1"/>
              </a:solidFill>
            </a:endParaRPr>
          </a:p>
          <a:p>
            <a:r>
              <a:rPr lang="en-GB" dirty="0">
                <a:solidFill>
                  <a:schemeClr val="bg1"/>
                </a:solidFill>
              </a:rPr>
              <a:t>From the 1</a:t>
            </a:r>
            <a:r>
              <a:rPr lang="en-GB" baseline="30000" dirty="0">
                <a:solidFill>
                  <a:schemeClr val="bg1"/>
                </a:solidFill>
              </a:rPr>
              <a:t>st</a:t>
            </a:r>
            <a:r>
              <a:rPr lang="en-GB" dirty="0">
                <a:solidFill>
                  <a:schemeClr val="bg1"/>
                </a:solidFill>
              </a:rPr>
              <a:t> September, new Year 7 students will need to purchase their phone pouch as it is on our compulsory equipment list. </a:t>
            </a:r>
          </a:p>
          <a:p>
            <a:endParaRPr lang="en-GB" dirty="0">
              <a:solidFill>
                <a:schemeClr val="bg1"/>
              </a:solidFill>
            </a:endParaRPr>
          </a:p>
          <a:p>
            <a:r>
              <a:rPr lang="en-GB" dirty="0">
                <a:solidFill>
                  <a:schemeClr val="bg1"/>
                </a:solidFill>
              </a:rPr>
              <a:t>Replacement Phone Pouches can be purchased via </a:t>
            </a:r>
            <a:r>
              <a:rPr lang="en-GB" dirty="0" err="1">
                <a:solidFill>
                  <a:schemeClr val="bg1"/>
                </a:solidFill>
              </a:rPr>
              <a:t>WisePay</a:t>
            </a:r>
            <a:r>
              <a:rPr lang="en-GB">
                <a:solidFill>
                  <a:schemeClr val="bg1"/>
                </a:solidFill>
              </a:rPr>
              <a:t> at a cost of £15.50</a:t>
            </a:r>
            <a:endParaRPr lang="en-GB" dirty="0">
              <a:solidFill>
                <a:schemeClr val="bg1"/>
              </a:solidFill>
            </a:endParaRPr>
          </a:p>
        </p:txBody>
      </p:sp>
    </p:spTree>
    <p:extLst>
      <p:ext uri="{BB962C8B-B14F-4D97-AF65-F5344CB8AC3E}">
        <p14:creationId xmlns:p14="http://schemas.microsoft.com/office/powerpoint/2010/main" val="402817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B39D-2BE2-7F96-461C-03E94D0B5841}"/>
              </a:ext>
            </a:extLst>
          </p:cNvPr>
          <p:cNvSpPr>
            <a:spLocks noGrp="1"/>
          </p:cNvSpPr>
          <p:nvPr>
            <p:ph type="title"/>
          </p:nvPr>
        </p:nvSpPr>
        <p:spPr>
          <a:xfrm>
            <a:off x="697016" y="1046993"/>
            <a:ext cx="7886700" cy="1325563"/>
          </a:xfrm>
        </p:spPr>
        <p:txBody>
          <a:bodyPr/>
          <a:lstStyle/>
          <a:p>
            <a:r>
              <a:rPr lang="en-GB" b="1" dirty="0">
                <a:solidFill>
                  <a:srgbClr val="FFC000"/>
                </a:solidFill>
              </a:rPr>
              <a:t>Our Phone-Free School</a:t>
            </a:r>
          </a:p>
        </p:txBody>
      </p:sp>
      <p:sp>
        <p:nvSpPr>
          <p:cNvPr id="3" name="Content Placeholder 2">
            <a:extLst>
              <a:ext uri="{FF2B5EF4-FFF2-40B4-BE49-F238E27FC236}">
                <a16:creationId xmlns:a16="http://schemas.microsoft.com/office/drawing/2014/main" id="{843754F5-3803-B939-E787-0004EDC8815E}"/>
              </a:ext>
            </a:extLst>
          </p:cNvPr>
          <p:cNvSpPr>
            <a:spLocks noGrp="1"/>
          </p:cNvSpPr>
          <p:nvPr>
            <p:ph idx="1"/>
          </p:nvPr>
        </p:nvSpPr>
        <p:spPr>
          <a:xfrm>
            <a:off x="312455" y="2372556"/>
            <a:ext cx="4062992" cy="4485444"/>
          </a:xfrm>
        </p:spPr>
        <p:txBody>
          <a:bodyPr>
            <a:normAutofit fontScale="70000" lnSpcReduction="20000"/>
          </a:bodyPr>
          <a:lstStyle/>
          <a:p>
            <a:pPr marL="0" lvl="0" indent="0">
              <a:lnSpc>
                <a:spcPct val="100000"/>
              </a:lnSpc>
              <a:spcBef>
                <a:spcPts val="0"/>
              </a:spcBef>
              <a:buClr>
                <a:schemeClr val="dk1"/>
              </a:buClr>
              <a:buSzPts val="1100"/>
              <a:buNone/>
            </a:pPr>
            <a:r>
              <a:rPr lang="en-GB" sz="3200" b="1" dirty="0">
                <a:solidFill>
                  <a:schemeClr val="bg1"/>
                </a:solidFill>
                <a:latin typeface="Nunito"/>
                <a:ea typeface="Nunito"/>
                <a:cs typeface="Nunito"/>
                <a:sym typeface="Nunito"/>
              </a:rPr>
              <a:t>This year, our school will be using the </a:t>
            </a:r>
            <a:r>
              <a:rPr lang="en-GB" sz="3200" b="1" dirty="0" err="1">
                <a:solidFill>
                  <a:schemeClr val="bg1"/>
                </a:solidFill>
                <a:latin typeface="Nunito"/>
                <a:ea typeface="Nunito"/>
                <a:cs typeface="Nunito"/>
                <a:sym typeface="Nunito"/>
              </a:rPr>
              <a:t>Yondr</a:t>
            </a:r>
            <a:r>
              <a:rPr lang="en-GB" sz="3200" b="1" dirty="0">
                <a:solidFill>
                  <a:schemeClr val="bg1"/>
                </a:solidFill>
                <a:latin typeface="Nunito"/>
                <a:ea typeface="Nunito"/>
                <a:cs typeface="Nunito"/>
                <a:sym typeface="Nunito"/>
              </a:rPr>
              <a:t> Program to make our site phone-free.</a:t>
            </a:r>
          </a:p>
          <a:p>
            <a:pPr marL="0" lvl="0" indent="0">
              <a:lnSpc>
                <a:spcPct val="100000"/>
              </a:lnSpc>
              <a:spcBef>
                <a:spcPts val="0"/>
              </a:spcBef>
              <a:buClr>
                <a:schemeClr val="dk1"/>
              </a:buClr>
              <a:buSzPts val="1100"/>
              <a:buNone/>
            </a:pPr>
            <a:endParaRPr lang="en-GB" sz="3200" dirty="0">
              <a:solidFill>
                <a:schemeClr val="bg1"/>
              </a:solidFill>
              <a:latin typeface="Nunito"/>
              <a:ea typeface="Nunito"/>
              <a:cs typeface="Nunito"/>
              <a:sym typeface="Nunito"/>
            </a:endParaRPr>
          </a:p>
          <a:p>
            <a:pPr marL="0" lvl="0" indent="0">
              <a:lnSpc>
                <a:spcPct val="100000"/>
              </a:lnSpc>
              <a:spcBef>
                <a:spcPts val="0"/>
              </a:spcBef>
              <a:buClr>
                <a:schemeClr val="dk1"/>
              </a:buClr>
              <a:buSzPts val="1100"/>
              <a:buNone/>
            </a:pPr>
            <a:r>
              <a:rPr lang="en-GB" dirty="0">
                <a:solidFill>
                  <a:schemeClr val="bg1"/>
                </a:solidFill>
                <a:latin typeface="Nunito"/>
                <a:ea typeface="Nunito"/>
                <a:cs typeface="Nunito"/>
                <a:sym typeface="Nunito"/>
              </a:rPr>
              <a:t>We will be using a system called </a:t>
            </a:r>
            <a:r>
              <a:rPr lang="en-GB" dirty="0" err="1">
                <a:solidFill>
                  <a:schemeClr val="bg1"/>
                </a:solidFill>
                <a:latin typeface="Nunito"/>
                <a:ea typeface="Nunito"/>
                <a:cs typeface="Nunito"/>
                <a:sym typeface="Nunito"/>
              </a:rPr>
              <a:t>Yondr</a:t>
            </a:r>
            <a:r>
              <a:rPr lang="en-GB" dirty="0">
                <a:solidFill>
                  <a:schemeClr val="bg1"/>
                </a:solidFill>
                <a:latin typeface="Nunito"/>
                <a:ea typeface="Nunito"/>
                <a:cs typeface="Nunito"/>
                <a:sym typeface="Nunito"/>
              </a:rPr>
              <a:t> which has been implemented across 40+ countries to facilitate an engaged learning environment.</a:t>
            </a:r>
          </a:p>
          <a:p>
            <a:pPr marL="0" lvl="0" indent="0">
              <a:lnSpc>
                <a:spcPct val="100000"/>
              </a:lnSpc>
              <a:spcBef>
                <a:spcPts val="0"/>
              </a:spcBef>
              <a:buClr>
                <a:schemeClr val="dk1"/>
              </a:buClr>
              <a:buSzPts val="1100"/>
              <a:buNone/>
            </a:pPr>
            <a:endParaRPr lang="en-GB" dirty="0">
              <a:solidFill>
                <a:schemeClr val="bg1"/>
              </a:solidFill>
              <a:latin typeface="Nunito"/>
              <a:ea typeface="Nunito"/>
              <a:cs typeface="Nunito"/>
              <a:sym typeface="Nunito"/>
            </a:endParaRPr>
          </a:p>
          <a:p>
            <a:pPr marL="0" lvl="0" indent="0">
              <a:lnSpc>
                <a:spcPct val="100000"/>
              </a:lnSpc>
              <a:spcBef>
                <a:spcPts val="0"/>
              </a:spcBef>
              <a:buClr>
                <a:schemeClr val="dk1"/>
              </a:buClr>
              <a:buSzPts val="1100"/>
              <a:buNone/>
            </a:pPr>
            <a:r>
              <a:rPr lang="en-GB" dirty="0">
                <a:solidFill>
                  <a:schemeClr val="bg1"/>
                </a:solidFill>
                <a:latin typeface="Nunito"/>
                <a:ea typeface="Nunito"/>
                <a:cs typeface="Nunito"/>
                <a:sym typeface="Nunito"/>
              </a:rPr>
              <a:t>Every student will have a personal </a:t>
            </a:r>
            <a:r>
              <a:rPr lang="en-GB" dirty="0" err="1">
                <a:solidFill>
                  <a:schemeClr val="bg1"/>
                </a:solidFill>
                <a:latin typeface="Nunito"/>
                <a:ea typeface="Nunito"/>
                <a:cs typeface="Nunito"/>
                <a:sym typeface="Nunito"/>
              </a:rPr>
              <a:t>Yondr</a:t>
            </a:r>
            <a:r>
              <a:rPr lang="en-GB" dirty="0">
                <a:solidFill>
                  <a:schemeClr val="bg1"/>
                </a:solidFill>
                <a:latin typeface="Nunito"/>
                <a:ea typeface="Nunito"/>
                <a:cs typeface="Nunito"/>
                <a:sym typeface="Nunito"/>
              </a:rPr>
              <a:t> Pouch. It is each student’s responsibility to bring their pouch with them to school every day and keep it in good working condition.</a:t>
            </a:r>
          </a:p>
          <a:p>
            <a:endParaRPr lang="en-GB" dirty="0"/>
          </a:p>
        </p:txBody>
      </p:sp>
      <p:pic>
        <p:nvPicPr>
          <p:cNvPr id="4" name="Google Shape;382;p3">
            <a:extLst>
              <a:ext uri="{FF2B5EF4-FFF2-40B4-BE49-F238E27FC236}">
                <a16:creationId xmlns:a16="http://schemas.microsoft.com/office/drawing/2014/main" id="{B706EC55-F8B6-099F-B0E2-9710A9EC0A6D}"/>
              </a:ext>
            </a:extLst>
          </p:cNvPr>
          <p:cNvPicPr preferRelativeResize="0"/>
          <p:nvPr/>
        </p:nvPicPr>
        <p:blipFill rotWithShape="1">
          <a:blip r:embed="rId2" cstate="email">
            <a:alphaModFix/>
            <a:extLst>
              <a:ext uri="{28A0092B-C50C-407E-A947-70E740481C1C}">
                <a14:useLocalDpi xmlns:a14="http://schemas.microsoft.com/office/drawing/2010/main" val="0"/>
              </a:ext>
            </a:extLst>
          </a:blip>
          <a:srcRect l="25376" r="32958" b="12080"/>
          <a:stretch/>
        </p:blipFill>
        <p:spPr>
          <a:xfrm>
            <a:off x="4572000" y="2712995"/>
            <a:ext cx="2854947" cy="3363066"/>
          </a:xfrm>
          <a:prstGeom prst="rect">
            <a:avLst/>
          </a:prstGeom>
          <a:noFill/>
          <a:ln>
            <a:noFill/>
          </a:ln>
        </p:spPr>
      </p:pic>
    </p:spTree>
    <p:extLst>
      <p:ext uri="{BB962C8B-B14F-4D97-AF65-F5344CB8AC3E}">
        <p14:creationId xmlns:p14="http://schemas.microsoft.com/office/powerpoint/2010/main" val="3968709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8F106-9DC0-2283-455A-A43A676166E1}"/>
              </a:ext>
            </a:extLst>
          </p:cNvPr>
          <p:cNvSpPr>
            <a:spLocks noGrp="1"/>
          </p:cNvSpPr>
          <p:nvPr>
            <p:ph type="title"/>
          </p:nvPr>
        </p:nvSpPr>
        <p:spPr>
          <a:xfrm>
            <a:off x="697016" y="920603"/>
            <a:ext cx="7886700" cy="1325563"/>
          </a:xfrm>
        </p:spPr>
        <p:txBody>
          <a:bodyPr/>
          <a:lstStyle/>
          <a:p>
            <a:r>
              <a:rPr lang="en-GB" b="1" dirty="0">
                <a:solidFill>
                  <a:srgbClr val="FFC000"/>
                </a:solidFill>
              </a:rPr>
              <a:t>Why Are We Going Phone-Free?</a:t>
            </a:r>
          </a:p>
        </p:txBody>
      </p:sp>
      <p:sp>
        <p:nvSpPr>
          <p:cNvPr id="3" name="Content Placeholder 2">
            <a:extLst>
              <a:ext uri="{FF2B5EF4-FFF2-40B4-BE49-F238E27FC236}">
                <a16:creationId xmlns:a16="http://schemas.microsoft.com/office/drawing/2014/main" id="{D93BED13-FD24-54DF-8EF3-E1A925FE7DF8}"/>
              </a:ext>
            </a:extLst>
          </p:cNvPr>
          <p:cNvSpPr>
            <a:spLocks noGrp="1"/>
          </p:cNvSpPr>
          <p:nvPr>
            <p:ph idx="1"/>
          </p:nvPr>
        </p:nvSpPr>
        <p:spPr>
          <a:xfrm>
            <a:off x="346639" y="2415284"/>
            <a:ext cx="7886700" cy="4351338"/>
          </a:xfrm>
        </p:spPr>
        <p:txBody>
          <a:bodyPr>
            <a:normAutofit fontScale="77500" lnSpcReduction="20000"/>
          </a:bodyPr>
          <a:lstStyle/>
          <a:p>
            <a:r>
              <a:rPr lang="en-US" dirty="0">
                <a:solidFill>
                  <a:schemeClr val="bg1"/>
                </a:solidFill>
                <a:latin typeface="Bebas Neue"/>
                <a:ea typeface="Bebas Neue"/>
                <a:cs typeface="Bebas Neue"/>
                <a:sym typeface="Bebas Neue"/>
              </a:rPr>
              <a:t>how many hours does the average adult spend on their phone each day?</a:t>
            </a:r>
          </a:p>
          <a:p>
            <a:pPr lvl="1"/>
            <a:r>
              <a:rPr lang="en-US" dirty="0">
                <a:solidFill>
                  <a:srgbClr val="FFC000"/>
                </a:solidFill>
                <a:latin typeface="Bebas Neue"/>
                <a:sym typeface="Bebas Neue"/>
              </a:rPr>
              <a:t>5 Hours</a:t>
            </a:r>
            <a:endParaRPr lang="en-GB" dirty="0">
              <a:solidFill>
                <a:srgbClr val="FFC000"/>
              </a:solidFill>
              <a:latin typeface="Bebas Neue"/>
              <a:sym typeface="Bebas Neue"/>
            </a:endParaRPr>
          </a:p>
          <a:p>
            <a:r>
              <a:rPr lang="en-US" dirty="0">
                <a:solidFill>
                  <a:schemeClr val="bg1"/>
                </a:solidFill>
                <a:latin typeface="Bebas Neue"/>
                <a:ea typeface="Bebas Neue"/>
                <a:cs typeface="Bebas Neue"/>
                <a:sym typeface="Bebas Neue"/>
              </a:rPr>
              <a:t>how many hours does a teenager spend on their phone each day?</a:t>
            </a:r>
          </a:p>
          <a:p>
            <a:pPr lvl="1"/>
            <a:r>
              <a:rPr lang="en-US" dirty="0">
                <a:solidFill>
                  <a:srgbClr val="FFC000"/>
                </a:solidFill>
                <a:latin typeface="Bebas Neue"/>
                <a:sym typeface="Bebas Neue"/>
              </a:rPr>
              <a:t>7+ hours</a:t>
            </a:r>
          </a:p>
          <a:p>
            <a:pPr marL="457200" lvl="1" indent="0">
              <a:buNone/>
            </a:pPr>
            <a:endParaRPr lang="en-US" dirty="0">
              <a:solidFill>
                <a:srgbClr val="FFC000"/>
              </a:solidFill>
              <a:latin typeface="Bebas Neue"/>
              <a:sym typeface="Bebas Neue"/>
            </a:endParaRPr>
          </a:p>
          <a:p>
            <a:r>
              <a:rPr lang="en-GB" dirty="0">
                <a:solidFill>
                  <a:schemeClr val="bg1"/>
                </a:solidFill>
                <a:latin typeface="Nunito"/>
                <a:ea typeface="Nunito"/>
                <a:cs typeface="Nunito"/>
                <a:sym typeface="Nunito"/>
              </a:rPr>
              <a:t>Our students deserve a learning environment where they can be free from the distractions of phones and social media.</a:t>
            </a:r>
          </a:p>
          <a:p>
            <a:r>
              <a:rPr lang="en-GB" dirty="0">
                <a:solidFill>
                  <a:schemeClr val="bg1"/>
                </a:solidFill>
                <a:latin typeface="Nunito"/>
                <a:ea typeface="Nunito"/>
                <a:cs typeface="Nunito"/>
                <a:sym typeface="Nunito"/>
              </a:rPr>
              <a:t>Schools that use phone pouches report improvements in:</a:t>
            </a:r>
          </a:p>
          <a:p>
            <a:pPr lvl="0">
              <a:lnSpc>
                <a:spcPct val="100000"/>
              </a:lnSpc>
              <a:spcBef>
                <a:spcPts val="0"/>
              </a:spcBef>
              <a:buClr>
                <a:schemeClr val="dk1"/>
              </a:buClr>
              <a:buSzPts val="1100"/>
            </a:pPr>
            <a:endParaRPr lang="en-GB" dirty="0">
              <a:solidFill>
                <a:schemeClr val="bg1"/>
              </a:solidFill>
              <a:latin typeface="Nunito"/>
              <a:ea typeface="Nunito"/>
              <a:cs typeface="Nunito"/>
              <a:sym typeface="Nunito"/>
            </a:endParaRPr>
          </a:p>
          <a:p>
            <a:pPr marL="342900" lvl="0" indent="-342900">
              <a:lnSpc>
                <a:spcPct val="100000"/>
              </a:lnSpc>
              <a:spcBef>
                <a:spcPts val="0"/>
              </a:spcBef>
              <a:buClr>
                <a:schemeClr val="dk1"/>
              </a:buClr>
              <a:buSzPts val="1100"/>
              <a:buFontTx/>
              <a:buChar char="-"/>
            </a:pPr>
            <a:r>
              <a:rPr lang="en-GB" dirty="0">
                <a:solidFill>
                  <a:schemeClr val="bg1"/>
                </a:solidFill>
                <a:latin typeface="Nunito"/>
                <a:ea typeface="Nunito"/>
                <a:cs typeface="Nunito"/>
                <a:sym typeface="Nunito"/>
              </a:rPr>
              <a:t>Academic performance</a:t>
            </a:r>
          </a:p>
          <a:p>
            <a:pPr marL="342900" lvl="0" indent="-342900">
              <a:lnSpc>
                <a:spcPct val="100000"/>
              </a:lnSpc>
              <a:spcBef>
                <a:spcPts val="0"/>
              </a:spcBef>
              <a:buClr>
                <a:schemeClr val="dk1"/>
              </a:buClr>
              <a:buSzPts val="1100"/>
              <a:buFontTx/>
              <a:buChar char="-"/>
            </a:pPr>
            <a:r>
              <a:rPr lang="en-GB" dirty="0">
                <a:solidFill>
                  <a:schemeClr val="bg1"/>
                </a:solidFill>
                <a:latin typeface="Nunito"/>
                <a:ea typeface="Nunito"/>
                <a:cs typeface="Nunito"/>
                <a:sym typeface="Nunito"/>
              </a:rPr>
              <a:t>Classroom engagement</a:t>
            </a:r>
          </a:p>
          <a:p>
            <a:pPr marL="342900" lvl="0" indent="-342900">
              <a:lnSpc>
                <a:spcPct val="100000"/>
              </a:lnSpc>
              <a:spcBef>
                <a:spcPts val="0"/>
              </a:spcBef>
              <a:buClr>
                <a:schemeClr val="dk1"/>
              </a:buClr>
              <a:buSzPts val="1100"/>
              <a:buFontTx/>
              <a:buChar char="-"/>
            </a:pPr>
            <a:r>
              <a:rPr lang="en-GB" dirty="0">
                <a:solidFill>
                  <a:schemeClr val="bg1"/>
                </a:solidFill>
                <a:latin typeface="Nunito"/>
                <a:ea typeface="Nunito"/>
                <a:cs typeface="Nunito"/>
                <a:sym typeface="Nunito"/>
              </a:rPr>
              <a:t>Social connection</a:t>
            </a:r>
          </a:p>
          <a:p>
            <a:pPr marL="342900" lvl="0" indent="-342900">
              <a:lnSpc>
                <a:spcPct val="100000"/>
              </a:lnSpc>
              <a:spcBef>
                <a:spcPts val="0"/>
              </a:spcBef>
              <a:buClr>
                <a:schemeClr val="dk1"/>
              </a:buClr>
              <a:buSzPts val="1100"/>
              <a:buFontTx/>
              <a:buChar char="-"/>
            </a:pPr>
            <a:r>
              <a:rPr lang="en-GB" dirty="0">
                <a:solidFill>
                  <a:schemeClr val="bg1"/>
                </a:solidFill>
                <a:latin typeface="Nunito"/>
                <a:ea typeface="Nunito"/>
                <a:cs typeface="Nunito"/>
                <a:sym typeface="Nunito"/>
              </a:rPr>
              <a:t>Student wellbeing</a:t>
            </a:r>
          </a:p>
          <a:p>
            <a:pPr marL="342900" lvl="0" indent="-342900">
              <a:lnSpc>
                <a:spcPct val="100000"/>
              </a:lnSpc>
              <a:spcBef>
                <a:spcPts val="0"/>
              </a:spcBef>
              <a:buClr>
                <a:schemeClr val="dk1"/>
              </a:buClr>
              <a:buSzPts val="1100"/>
              <a:buFontTx/>
              <a:buChar char="-"/>
            </a:pPr>
            <a:r>
              <a:rPr lang="en-GB" dirty="0">
                <a:solidFill>
                  <a:schemeClr val="bg1"/>
                </a:solidFill>
                <a:latin typeface="Nunito"/>
                <a:ea typeface="Nunito"/>
                <a:cs typeface="Nunito"/>
                <a:sym typeface="Nunito"/>
              </a:rPr>
              <a:t>Safeguarding incidents</a:t>
            </a:r>
            <a:endParaRPr lang="en-US" dirty="0">
              <a:solidFill>
                <a:schemeClr val="bg1"/>
              </a:solidFill>
              <a:latin typeface="Bebas Neue"/>
              <a:sym typeface="Bebas Neue"/>
            </a:endParaRPr>
          </a:p>
        </p:txBody>
      </p:sp>
    </p:spTree>
    <p:extLst>
      <p:ext uri="{BB962C8B-B14F-4D97-AF65-F5344CB8AC3E}">
        <p14:creationId xmlns:p14="http://schemas.microsoft.com/office/powerpoint/2010/main" val="156671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24DD-45EB-49EF-B9F0-9473DB5D4F22}"/>
              </a:ext>
            </a:extLst>
          </p:cNvPr>
          <p:cNvSpPr>
            <a:spLocks noGrp="1"/>
          </p:cNvSpPr>
          <p:nvPr>
            <p:ph type="title"/>
          </p:nvPr>
        </p:nvSpPr>
        <p:spPr>
          <a:xfrm>
            <a:off x="936299" y="1115358"/>
            <a:ext cx="7886700" cy="1325563"/>
          </a:xfrm>
        </p:spPr>
        <p:txBody>
          <a:bodyPr/>
          <a:lstStyle/>
          <a:p>
            <a:r>
              <a:rPr lang="en-GB" b="1" dirty="0">
                <a:solidFill>
                  <a:srgbClr val="FFC000"/>
                </a:solidFill>
              </a:rPr>
              <a:t>Schools that have implemented phone pouches say……</a:t>
            </a:r>
          </a:p>
        </p:txBody>
      </p:sp>
      <p:sp>
        <p:nvSpPr>
          <p:cNvPr id="7" name="Content Placeholder 6">
            <a:extLst>
              <a:ext uri="{FF2B5EF4-FFF2-40B4-BE49-F238E27FC236}">
                <a16:creationId xmlns:a16="http://schemas.microsoft.com/office/drawing/2014/main" id="{2D5414D3-52CD-3C27-33D3-2E9697143963}"/>
              </a:ext>
            </a:extLst>
          </p:cNvPr>
          <p:cNvSpPr>
            <a:spLocks noGrp="1"/>
          </p:cNvSpPr>
          <p:nvPr>
            <p:ph idx="1"/>
          </p:nvPr>
        </p:nvSpPr>
        <p:spPr/>
        <p:txBody>
          <a:bodyPr/>
          <a:lstStyle/>
          <a:p>
            <a:endParaRPr lang="en-GB" dirty="0"/>
          </a:p>
        </p:txBody>
      </p:sp>
      <p:pic>
        <p:nvPicPr>
          <p:cNvPr id="9" name="Picture 8">
            <a:extLst>
              <a:ext uri="{FF2B5EF4-FFF2-40B4-BE49-F238E27FC236}">
                <a16:creationId xmlns:a16="http://schemas.microsoft.com/office/drawing/2014/main" id="{5AAAD11E-4CB9-2E4A-99F5-4995F921A5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134" y="2660582"/>
            <a:ext cx="4848902" cy="981212"/>
          </a:xfrm>
          <a:prstGeom prst="rect">
            <a:avLst/>
          </a:prstGeom>
        </p:spPr>
      </p:pic>
      <p:pic>
        <p:nvPicPr>
          <p:cNvPr id="11" name="Picture 10">
            <a:extLst>
              <a:ext uri="{FF2B5EF4-FFF2-40B4-BE49-F238E27FC236}">
                <a16:creationId xmlns:a16="http://schemas.microsoft.com/office/drawing/2014/main" id="{265C0193-FB0D-CB65-529F-A85755CB09F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2989" y="4409630"/>
            <a:ext cx="4765259" cy="2382629"/>
          </a:xfrm>
          <a:prstGeom prst="rect">
            <a:avLst/>
          </a:prstGeom>
        </p:spPr>
      </p:pic>
      <p:pic>
        <p:nvPicPr>
          <p:cNvPr id="13" name="Picture 12">
            <a:extLst>
              <a:ext uri="{FF2B5EF4-FFF2-40B4-BE49-F238E27FC236}">
                <a16:creationId xmlns:a16="http://schemas.microsoft.com/office/drawing/2014/main" id="{C1377D88-0CC3-C8BD-D352-75D050C5BC2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72755" y="3861455"/>
            <a:ext cx="3805504" cy="1810109"/>
          </a:xfrm>
          <a:prstGeom prst="rect">
            <a:avLst/>
          </a:prstGeom>
        </p:spPr>
      </p:pic>
    </p:spTree>
    <p:extLst>
      <p:ext uri="{BB962C8B-B14F-4D97-AF65-F5344CB8AC3E}">
        <p14:creationId xmlns:p14="http://schemas.microsoft.com/office/powerpoint/2010/main" val="539967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C5C85-19E8-6DE1-CB5E-5594DAA3A9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6F0606-E5D9-C004-717C-34162CDE7836}"/>
              </a:ext>
            </a:extLst>
          </p:cNvPr>
          <p:cNvSpPr>
            <a:spLocks noGrp="1"/>
          </p:cNvSpPr>
          <p:nvPr>
            <p:ph type="title"/>
          </p:nvPr>
        </p:nvSpPr>
        <p:spPr>
          <a:xfrm>
            <a:off x="936299" y="1115358"/>
            <a:ext cx="7886700" cy="1325563"/>
          </a:xfrm>
        </p:spPr>
        <p:txBody>
          <a:bodyPr>
            <a:normAutofit/>
          </a:bodyPr>
          <a:lstStyle/>
          <a:p>
            <a:r>
              <a:rPr lang="en-GB" b="1" dirty="0">
                <a:solidFill>
                  <a:srgbClr val="FFC000"/>
                </a:solidFill>
              </a:rPr>
              <a:t>Students who have experienced phone pouches say……</a:t>
            </a:r>
          </a:p>
        </p:txBody>
      </p:sp>
      <p:pic>
        <p:nvPicPr>
          <p:cNvPr id="4" name="Picture 3">
            <a:extLst>
              <a:ext uri="{FF2B5EF4-FFF2-40B4-BE49-F238E27FC236}">
                <a16:creationId xmlns:a16="http://schemas.microsoft.com/office/drawing/2014/main" id="{C1CBC5D5-41F6-2ACF-9ACF-E491BD205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16" y="2517497"/>
            <a:ext cx="4877481" cy="2486372"/>
          </a:xfrm>
          <a:prstGeom prst="rect">
            <a:avLst/>
          </a:prstGeom>
        </p:spPr>
      </p:pic>
      <p:pic>
        <p:nvPicPr>
          <p:cNvPr id="6" name="Picture 5">
            <a:extLst>
              <a:ext uri="{FF2B5EF4-FFF2-40B4-BE49-F238E27FC236}">
                <a16:creationId xmlns:a16="http://schemas.microsoft.com/office/drawing/2014/main" id="{AB2BA2C3-41C3-A4BB-F7B1-072BE48B790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41518" y="2913246"/>
            <a:ext cx="3791387" cy="561093"/>
          </a:xfrm>
          <a:prstGeom prst="rect">
            <a:avLst/>
          </a:prstGeom>
        </p:spPr>
      </p:pic>
      <p:pic>
        <p:nvPicPr>
          <p:cNvPr id="10" name="Picture 9">
            <a:extLst>
              <a:ext uri="{FF2B5EF4-FFF2-40B4-BE49-F238E27FC236}">
                <a16:creationId xmlns:a16="http://schemas.microsoft.com/office/drawing/2014/main" id="{F39ADB0C-F3AF-F716-6069-C0D08B910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479" y="5080445"/>
            <a:ext cx="5029902" cy="1705213"/>
          </a:xfrm>
          <a:prstGeom prst="rect">
            <a:avLst/>
          </a:prstGeom>
        </p:spPr>
      </p:pic>
    </p:spTree>
    <p:extLst>
      <p:ext uri="{BB962C8B-B14F-4D97-AF65-F5344CB8AC3E}">
        <p14:creationId xmlns:p14="http://schemas.microsoft.com/office/powerpoint/2010/main" val="728229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497BB-D720-02BC-4FD5-659C3CC3FF46}"/>
              </a:ext>
            </a:extLst>
          </p:cNvPr>
          <p:cNvSpPr>
            <a:spLocks noGrp="1"/>
          </p:cNvSpPr>
          <p:nvPr>
            <p:ph type="title"/>
          </p:nvPr>
        </p:nvSpPr>
        <p:spPr>
          <a:xfrm>
            <a:off x="628650" y="978627"/>
            <a:ext cx="7886700" cy="1325563"/>
          </a:xfrm>
        </p:spPr>
        <p:txBody>
          <a:bodyPr/>
          <a:lstStyle/>
          <a:p>
            <a:r>
              <a:rPr lang="en-GB" b="1" dirty="0">
                <a:solidFill>
                  <a:srgbClr val="FFC000"/>
                </a:solidFill>
              </a:rPr>
              <a:t>Arrival to School</a:t>
            </a:r>
          </a:p>
        </p:txBody>
      </p:sp>
      <p:sp>
        <p:nvSpPr>
          <p:cNvPr id="3" name="Content Placeholder 2">
            <a:extLst>
              <a:ext uri="{FF2B5EF4-FFF2-40B4-BE49-F238E27FC236}">
                <a16:creationId xmlns:a16="http://schemas.microsoft.com/office/drawing/2014/main" id="{E014256D-05C2-CC78-6429-1DFC58DB2F8D}"/>
              </a:ext>
            </a:extLst>
          </p:cNvPr>
          <p:cNvSpPr>
            <a:spLocks noGrp="1"/>
          </p:cNvSpPr>
          <p:nvPr>
            <p:ph idx="1"/>
          </p:nvPr>
        </p:nvSpPr>
        <p:spPr>
          <a:xfrm>
            <a:off x="115902" y="2816938"/>
            <a:ext cx="4661197" cy="3712049"/>
          </a:xfrm>
        </p:spPr>
        <p:txBody>
          <a:bodyPr>
            <a:normAutofit fontScale="85000" lnSpcReduction="20000"/>
          </a:bodyPr>
          <a:lstStyle/>
          <a:p>
            <a:pPr marL="571500" indent="-457200">
              <a:lnSpc>
                <a:spcPct val="100000"/>
              </a:lnSpc>
              <a:spcBef>
                <a:spcPts val="0"/>
              </a:spcBef>
              <a:buClr>
                <a:srgbClr val="374548"/>
              </a:buClr>
              <a:buSzPts val="2000"/>
              <a:buFont typeface="Wingdings" panose="05000000000000000000" pitchFamily="2" charset="2"/>
              <a:buChar char="v"/>
            </a:pPr>
            <a:r>
              <a:rPr lang="en-GB" dirty="0">
                <a:solidFill>
                  <a:schemeClr val="bg1"/>
                </a:solidFill>
                <a:latin typeface="Nunito"/>
                <a:ea typeface="Nunito"/>
                <a:cs typeface="Nunito"/>
                <a:sym typeface="Nunito"/>
              </a:rPr>
              <a:t>Phones and smart watches are turned off.</a:t>
            </a:r>
          </a:p>
          <a:p>
            <a:pPr marL="114300" indent="0">
              <a:lnSpc>
                <a:spcPct val="100000"/>
              </a:lnSpc>
              <a:spcBef>
                <a:spcPts val="0"/>
              </a:spcBef>
              <a:buClr>
                <a:srgbClr val="374548"/>
              </a:buClr>
              <a:buSzPts val="2000"/>
              <a:buNone/>
            </a:pPr>
            <a:endParaRPr lang="en-GB" dirty="0">
              <a:solidFill>
                <a:schemeClr val="bg1"/>
              </a:solidFill>
              <a:latin typeface="Nunito"/>
              <a:ea typeface="Nunito"/>
              <a:cs typeface="Nunito"/>
              <a:sym typeface="Nunito"/>
            </a:endParaRPr>
          </a:p>
          <a:p>
            <a:pPr marL="571500" indent="-457200">
              <a:lnSpc>
                <a:spcPct val="100000"/>
              </a:lnSpc>
              <a:spcBef>
                <a:spcPts val="0"/>
              </a:spcBef>
              <a:buClr>
                <a:srgbClr val="374548"/>
              </a:buClr>
              <a:buSzPts val="2000"/>
              <a:buFont typeface="Wingdings" panose="05000000000000000000" pitchFamily="2" charset="2"/>
              <a:buChar char="v"/>
            </a:pPr>
            <a:r>
              <a:rPr lang="en-GB" dirty="0">
                <a:solidFill>
                  <a:schemeClr val="bg1"/>
                </a:solidFill>
                <a:latin typeface="Nunito"/>
                <a:ea typeface="Nunito"/>
                <a:cs typeface="Nunito"/>
                <a:sym typeface="Nunito"/>
              </a:rPr>
              <a:t>Phones and smart watches are ‘pouched up’ under the supervision of a teacher. </a:t>
            </a:r>
          </a:p>
          <a:p>
            <a:pPr marL="114300" indent="0">
              <a:lnSpc>
                <a:spcPct val="100000"/>
              </a:lnSpc>
              <a:spcBef>
                <a:spcPts val="0"/>
              </a:spcBef>
              <a:buClr>
                <a:srgbClr val="374548"/>
              </a:buClr>
              <a:buSzPts val="2000"/>
              <a:buNone/>
            </a:pPr>
            <a:endParaRPr lang="en-GB" dirty="0">
              <a:solidFill>
                <a:schemeClr val="bg1"/>
              </a:solidFill>
              <a:latin typeface="Nunito"/>
              <a:ea typeface="Nunito"/>
              <a:cs typeface="Nunito"/>
              <a:sym typeface="Nunito"/>
            </a:endParaRPr>
          </a:p>
          <a:p>
            <a:pPr marL="571500" indent="-457200">
              <a:lnSpc>
                <a:spcPct val="100000"/>
              </a:lnSpc>
              <a:spcBef>
                <a:spcPts val="0"/>
              </a:spcBef>
              <a:buClr>
                <a:srgbClr val="374548"/>
              </a:buClr>
              <a:buSzPts val="2000"/>
              <a:buFont typeface="Wingdings" panose="05000000000000000000" pitchFamily="2" charset="2"/>
              <a:buChar char="v"/>
            </a:pPr>
            <a:r>
              <a:rPr lang="en-GB" dirty="0">
                <a:solidFill>
                  <a:schemeClr val="bg1"/>
                </a:solidFill>
                <a:latin typeface="Nunito"/>
                <a:ea typeface="Nunito"/>
                <a:cs typeface="Nunito"/>
                <a:sym typeface="Nunito"/>
              </a:rPr>
              <a:t>Top of the pouch is closed.</a:t>
            </a:r>
          </a:p>
          <a:p>
            <a:pPr marL="114300" indent="0">
              <a:lnSpc>
                <a:spcPct val="100000"/>
              </a:lnSpc>
              <a:spcBef>
                <a:spcPts val="0"/>
              </a:spcBef>
              <a:buClr>
                <a:srgbClr val="374548"/>
              </a:buClr>
              <a:buSzPts val="2000"/>
              <a:buNone/>
            </a:pPr>
            <a:endParaRPr lang="en-GB" dirty="0">
              <a:solidFill>
                <a:schemeClr val="bg1"/>
              </a:solidFill>
              <a:latin typeface="Nunito"/>
              <a:ea typeface="Nunito"/>
              <a:cs typeface="Nunito"/>
              <a:sym typeface="Nunito"/>
            </a:endParaRPr>
          </a:p>
          <a:p>
            <a:pPr marL="571500" indent="-457200">
              <a:lnSpc>
                <a:spcPct val="100000"/>
              </a:lnSpc>
              <a:spcBef>
                <a:spcPts val="0"/>
              </a:spcBef>
              <a:buClr>
                <a:srgbClr val="374548"/>
              </a:buClr>
              <a:buSzPts val="2000"/>
              <a:buFont typeface="Wingdings" panose="05000000000000000000" pitchFamily="2" charset="2"/>
              <a:buChar char="v"/>
            </a:pPr>
            <a:r>
              <a:rPr lang="en-GB" dirty="0">
                <a:solidFill>
                  <a:schemeClr val="bg1"/>
                </a:solidFill>
                <a:latin typeface="Nunito"/>
                <a:ea typeface="Nunito"/>
                <a:cs typeface="Nunito"/>
                <a:sym typeface="Nunito"/>
              </a:rPr>
              <a:t>Green button is pushed in to secure and lock.</a:t>
            </a:r>
          </a:p>
          <a:p>
            <a:pPr marL="0" indent="0">
              <a:buNone/>
            </a:pPr>
            <a:endParaRPr lang="en-GB" dirty="0"/>
          </a:p>
        </p:txBody>
      </p:sp>
      <p:pic>
        <p:nvPicPr>
          <p:cNvPr id="4" name="Google Shape;497;p9">
            <a:extLst>
              <a:ext uri="{FF2B5EF4-FFF2-40B4-BE49-F238E27FC236}">
                <a16:creationId xmlns:a16="http://schemas.microsoft.com/office/drawing/2014/main" id="{EF328B45-62D1-897D-82D0-39D655E2C378}"/>
              </a:ext>
            </a:extLst>
          </p:cNvPr>
          <p:cNvPicPr preferRelativeResize="0"/>
          <p:nvPr/>
        </p:nvPicPr>
        <p:blipFill rotWithShape="1">
          <a:blip r:embed="rId2" cstate="email">
            <a:alphaModFix/>
            <a:extLst>
              <a:ext uri="{28A0092B-C50C-407E-A947-70E740481C1C}">
                <a14:useLocalDpi xmlns:a14="http://schemas.microsoft.com/office/drawing/2010/main"/>
              </a:ext>
            </a:extLst>
          </a:blip>
          <a:srcRect l="14643" r="14649"/>
          <a:stretch/>
        </p:blipFill>
        <p:spPr>
          <a:xfrm>
            <a:off x="4905285" y="1872530"/>
            <a:ext cx="3548221" cy="3112939"/>
          </a:xfrm>
          <a:prstGeom prst="rect">
            <a:avLst/>
          </a:prstGeom>
          <a:noFill/>
          <a:ln>
            <a:noFill/>
          </a:ln>
        </p:spPr>
      </p:pic>
    </p:spTree>
    <p:extLst>
      <p:ext uri="{BB962C8B-B14F-4D97-AF65-F5344CB8AC3E}">
        <p14:creationId xmlns:p14="http://schemas.microsoft.com/office/powerpoint/2010/main" val="239420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CC5B-0D7D-D604-08CB-02165EEB7B69}"/>
              </a:ext>
            </a:extLst>
          </p:cNvPr>
          <p:cNvSpPr>
            <a:spLocks noGrp="1"/>
          </p:cNvSpPr>
          <p:nvPr>
            <p:ph type="title"/>
          </p:nvPr>
        </p:nvSpPr>
        <p:spPr>
          <a:xfrm>
            <a:off x="628650" y="912057"/>
            <a:ext cx="7886700" cy="1325563"/>
          </a:xfrm>
        </p:spPr>
        <p:txBody>
          <a:bodyPr/>
          <a:lstStyle/>
          <a:p>
            <a:r>
              <a:rPr lang="en-GB" b="1" dirty="0">
                <a:solidFill>
                  <a:srgbClr val="FFC000"/>
                </a:solidFill>
              </a:rPr>
              <a:t>End of the Day</a:t>
            </a:r>
          </a:p>
        </p:txBody>
      </p:sp>
      <p:sp>
        <p:nvSpPr>
          <p:cNvPr id="3" name="Content Placeholder 2">
            <a:extLst>
              <a:ext uri="{FF2B5EF4-FFF2-40B4-BE49-F238E27FC236}">
                <a16:creationId xmlns:a16="http://schemas.microsoft.com/office/drawing/2014/main" id="{D7945B91-9165-77F0-40D6-9B1D278C1EA1}"/>
              </a:ext>
            </a:extLst>
          </p:cNvPr>
          <p:cNvSpPr>
            <a:spLocks noGrp="1"/>
          </p:cNvSpPr>
          <p:nvPr>
            <p:ph idx="1"/>
          </p:nvPr>
        </p:nvSpPr>
        <p:spPr>
          <a:xfrm>
            <a:off x="286818" y="2321281"/>
            <a:ext cx="4917571" cy="3549680"/>
          </a:xfrm>
        </p:spPr>
        <p:txBody>
          <a:bodyPr>
            <a:normAutofit fontScale="70000" lnSpcReduction="20000"/>
          </a:bodyPr>
          <a:lstStyle/>
          <a:p>
            <a:pPr marL="571500" lvl="0" indent="-457200">
              <a:lnSpc>
                <a:spcPct val="100000"/>
              </a:lnSpc>
              <a:spcBef>
                <a:spcPts val="0"/>
              </a:spcBef>
              <a:buClr>
                <a:srgbClr val="374548"/>
              </a:buClr>
              <a:buSzPts val="2000"/>
              <a:buFont typeface="Wingdings" panose="05000000000000000000" pitchFamily="2" charset="2"/>
              <a:buChar char="v"/>
            </a:pPr>
            <a:r>
              <a:rPr lang="en-GB" dirty="0">
                <a:solidFill>
                  <a:schemeClr val="bg1"/>
                </a:solidFill>
                <a:latin typeface="Nunito"/>
                <a:ea typeface="Nunito"/>
                <a:cs typeface="Nunito"/>
                <a:sym typeface="Nunito"/>
              </a:rPr>
              <a:t>The pouch is tapped on the unlocking base on the side with the green circular ring.</a:t>
            </a:r>
          </a:p>
          <a:p>
            <a:pPr marL="114300" lvl="0" indent="0">
              <a:lnSpc>
                <a:spcPct val="100000"/>
              </a:lnSpc>
              <a:spcBef>
                <a:spcPts val="0"/>
              </a:spcBef>
              <a:buClr>
                <a:srgbClr val="374548"/>
              </a:buClr>
              <a:buSzPts val="2000"/>
              <a:buNone/>
            </a:pPr>
            <a:endParaRPr lang="en-GB" dirty="0">
              <a:solidFill>
                <a:schemeClr val="bg1"/>
              </a:solidFill>
              <a:latin typeface="Nunito"/>
              <a:ea typeface="Nunito"/>
              <a:cs typeface="Nunito"/>
              <a:sym typeface="Nunito"/>
            </a:endParaRPr>
          </a:p>
          <a:p>
            <a:pPr marL="571500" lvl="0" indent="-457200">
              <a:lnSpc>
                <a:spcPct val="100000"/>
              </a:lnSpc>
              <a:spcBef>
                <a:spcPts val="0"/>
              </a:spcBef>
              <a:buClr>
                <a:srgbClr val="374548"/>
              </a:buClr>
              <a:buSzPts val="2000"/>
              <a:buFont typeface="Wingdings" panose="05000000000000000000" pitchFamily="2" charset="2"/>
              <a:buChar char="v"/>
            </a:pPr>
            <a:r>
              <a:rPr lang="en-GB" dirty="0">
                <a:solidFill>
                  <a:schemeClr val="bg1"/>
                </a:solidFill>
                <a:latin typeface="Nunito"/>
                <a:ea typeface="Nunito"/>
                <a:cs typeface="Nunito"/>
                <a:sym typeface="Nunito"/>
              </a:rPr>
              <a:t>As the pouch is tapped the button should be pushed to release the lock.</a:t>
            </a:r>
          </a:p>
          <a:p>
            <a:pPr marL="114300" lvl="0" indent="0">
              <a:lnSpc>
                <a:spcPct val="100000"/>
              </a:lnSpc>
              <a:spcBef>
                <a:spcPts val="0"/>
              </a:spcBef>
              <a:buClr>
                <a:srgbClr val="374548"/>
              </a:buClr>
              <a:buSzPts val="2000"/>
              <a:buNone/>
            </a:pPr>
            <a:endParaRPr lang="en-GB" dirty="0">
              <a:solidFill>
                <a:schemeClr val="bg1"/>
              </a:solidFill>
              <a:latin typeface="Nunito"/>
              <a:ea typeface="Nunito"/>
              <a:cs typeface="Nunito"/>
              <a:sym typeface="Nunito"/>
            </a:endParaRPr>
          </a:p>
          <a:p>
            <a:pPr marL="571500" lvl="0" indent="-457200">
              <a:lnSpc>
                <a:spcPct val="100000"/>
              </a:lnSpc>
              <a:spcBef>
                <a:spcPts val="0"/>
              </a:spcBef>
              <a:buClr>
                <a:srgbClr val="374548"/>
              </a:buClr>
              <a:buSzPts val="2000"/>
              <a:buFont typeface="Wingdings" panose="05000000000000000000" pitchFamily="2" charset="2"/>
              <a:buChar char="v"/>
            </a:pPr>
            <a:r>
              <a:rPr lang="en-GB" dirty="0">
                <a:solidFill>
                  <a:schemeClr val="bg1"/>
                </a:solidFill>
                <a:latin typeface="Nunito"/>
                <a:ea typeface="Nunito"/>
                <a:cs typeface="Nunito"/>
                <a:sym typeface="Nunito"/>
              </a:rPr>
              <a:t>Phone is retrieved and the pouch is closed back up.</a:t>
            </a:r>
          </a:p>
          <a:p>
            <a:pPr marL="114300" lvl="0" indent="0">
              <a:lnSpc>
                <a:spcPct val="100000"/>
              </a:lnSpc>
              <a:spcBef>
                <a:spcPts val="0"/>
              </a:spcBef>
              <a:buClr>
                <a:srgbClr val="374548"/>
              </a:buClr>
              <a:buSzPts val="2000"/>
              <a:buNone/>
            </a:pPr>
            <a:endParaRPr lang="en-GB" dirty="0">
              <a:solidFill>
                <a:schemeClr val="bg1"/>
              </a:solidFill>
              <a:latin typeface="Nunito"/>
              <a:ea typeface="Nunito"/>
              <a:cs typeface="Nunito"/>
              <a:sym typeface="Nunito"/>
            </a:endParaRPr>
          </a:p>
          <a:p>
            <a:pPr marL="571500" lvl="0" indent="-457200">
              <a:lnSpc>
                <a:spcPct val="100000"/>
              </a:lnSpc>
              <a:spcBef>
                <a:spcPts val="0"/>
              </a:spcBef>
              <a:buClr>
                <a:srgbClr val="374548"/>
              </a:buClr>
              <a:buSzPts val="2000"/>
              <a:buFont typeface="Wingdings" panose="05000000000000000000" pitchFamily="2" charset="2"/>
              <a:buChar char="v"/>
            </a:pPr>
            <a:r>
              <a:rPr lang="en-GB" dirty="0">
                <a:solidFill>
                  <a:schemeClr val="bg1"/>
                </a:solidFill>
                <a:latin typeface="Nunito"/>
                <a:ea typeface="Nunito"/>
                <a:cs typeface="Nunito"/>
                <a:sym typeface="Nunito"/>
              </a:rPr>
              <a:t>Phone is kept with the student ready for the next school day.</a:t>
            </a:r>
          </a:p>
          <a:p>
            <a:endParaRPr lang="en-GB" dirty="0"/>
          </a:p>
        </p:txBody>
      </p:sp>
      <p:pic>
        <p:nvPicPr>
          <p:cNvPr id="4" name="Google Shape;505;p10">
            <a:extLst>
              <a:ext uri="{FF2B5EF4-FFF2-40B4-BE49-F238E27FC236}">
                <a16:creationId xmlns:a16="http://schemas.microsoft.com/office/drawing/2014/main" id="{B2EE18FE-422F-2AD7-3568-13F38D4C1534}"/>
              </a:ext>
            </a:extLst>
          </p:cNvPr>
          <p:cNvPicPr preferRelativeResize="0"/>
          <p:nvPr/>
        </p:nvPicPr>
        <p:blipFill rotWithShape="1">
          <a:blip r:embed="rId2" cstate="email">
            <a:alphaModFix/>
            <a:extLst>
              <a:ext uri="{28A0092B-C50C-407E-A947-70E740481C1C}">
                <a14:useLocalDpi xmlns:a14="http://schemas.microsoft.com/office/drawing/2010/main"/>
              </a:ext>
            </a:extLst>
          </a:blip>
          <a:srcRect l="14712" r="14578"/>
          <a:stretch/>
        </p:blipFill>
        <p:spPr>
          <a:xfrm>
            <a:off x="5415644" y="1449245"/>
            <a:ext cx="3441538" cy="2927814"/>
          </a:xfrm>
          <a:prstGeom prst="rect">
            <a:avLst/>
          </a:prstGeom>
          <a:noFill/>
          <a:ln>
            <a:noFill/>
          </a:ln>
        </p:spPr>
      </p:pic>
    </p:spTree>
    <p:extLst>
      <p:ext uri="{BB962C8B-B14F-4D97-AF65-F5344CB8AC3E}">
        <p14:creationId xmlns:p14="http://schemas.microsoft.com/office/powerpoint/2010/main" val="4009219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8177B-F5AE-1702-FE1C-44BE5E262E29}"/>
              </a:ext>
            </a:extLst>
          </p:cNvPr>
          <p:cNvSpPr>
            <a:spLocks noGrp="1"/>
          </p:cNvSpPr>
          <p:nvPr>
            <p:ph type="title"/>
          </p:nvPr>
        </p:nvSpPr>
        <p:spPr>
          <a:xfrm>
            <a:off x="628650" y="987172"/>
            <a:ext cx="7886700" cy="1325563"/>
          </a:xfrm>
        </p:spPr>
        <p:txBody>
          <a:bodyPr/>
          <a:lstStyle/>
          <a:p>
            <a:r>
              <a:rPr lang="en-GB" b="1" dirty="0">
                <a:solidFill>
                  <a:srgbClr val="FFC000"/>
                </a:solidFill>
              </a:rPr>
              <a:t>Frequently Asked Questions….</a:t>
            </a:r>
          </a:p>
        </p:txBody>
      </p:sp>
      <p:sp>
        <p:nvSpPr>
          <p:cNvPr id="3" name="Content Placeholder 2">
            <a:extLst>
              <a:ext uri="{FF2B5EF4-FFF2-40B4-BE49-F238E27FC236}">
                <a16:creationId xmlns:a16="http://schemas.microsoft.com/office/drawing/2014/main" id="{D06AFE7B-073D-B8BE-8EAE-4CE3C480DC39}"/>
              </a:ext>
            </a:extLst>
          </p:cNvPr>
          <p:cNvSpPr>
            <a:spLocks noGrp="1"/>
          </p:cNvSpPr>
          <p:nvPr>
            <p:ph idx="1"/>
          </p:nvPr>
        </p:nvSpPr>
        <p:spPr>
          <a:xfrm>
            <a:off x="321001" y="2312735"/>
            <a:ext cx="7886700" cy="4351338"/>
          </a:xfrm>
        </p:spPr>
        <p:txBody>
          <a:bodyPr/>
          <a:lstStyle/>
          <a:p>
            <a:r>
              <a:rPr lang="en-GB" dirty="0">
                <a:solidFill>
                  <a:schemeClr val="bg1"/>
                </a:solidFill>
              </a:rPr>
              <a:t>What happens if I need to reach my child during the school day?</a:t>
            </a:r>
          </a:p>
          <a:p>
            <a:pPr marL="0" indent="0">
              <a:buNone/>
            </a:pPr>
            <a:endParaRPr lang="en-GB" dirty="0">
              <a:solidFill>
                <a:schemeClr val="bg1"/>
              </a:solidFill>
            </a:endParaRPr>
          </a:p>
          <a:p>
            <a:pPr marL="457200" lvl="1" indent="0">
              <a:lnSpc>
                <a:spcPct val="115000"/>
              </a:lnSpc>
              <a:spcBef>
                <a:spcPts val="0"/>
              </a:spcBef>
              <a:buClr>
                <a:srgbClr val="000000"/>
              </a:buClr>
              <a:buSzPts val="2200"/>
              <a:buNone/>
            </a:pPr>
            <a:r>
              <a:rPr lang="en-GB" sz="1800" dirty="0">
                <a:solidFill>
                  <a:srgbClr val="FFC000"/>
                </a:solidFill>
                <a:latin typeface="Arial" panose="020B0604020202020204" pitchFamily="34" charset="0"/>
                <a:ea typeface="Nunito"/>
                <a:cs typeface="Arial" panose="020B0604020202020204" pitchFamily="34" charset="0"/>
                <a:sym typeface="Nunito"/>
              </a:rPr>
              <a:t>We want students to be engaged as much as possible  in their learning. If you need to contact your child during the school day, please contact the main office who will take the appropriate action.</a:t>
            </a:r>
          </a:p>
          <a:p>
            <a:pPr marL="457200" lvl="1" indent="0">
              <a:lnSpc>
                <a:spcPct val="115000"/>
              </a:lnSpc>
              <a:spcBef>
                <a:spcPts val="0"/>
              </a:spcBef>
              <a:buClr>
                <a:srgbClr val="000000"/>
              </a:buClr>
              <a:buSzPts val="2200"/>
              <a:buNone/>
            </a:pPr>
            <a:endParaRPr lang="en-GB" sz="1800" dirty="0">
              <a:solidFill>
                <a:srgbClr val="FFC000"/>
              </a:solidFill>
              <a:latin typeface="Arial" panose="020B0604020202020204" pitchFamily="34" charset="0"/>
              <a:ea typeface="Nunito"/>
              <a:cs typeface="Arial" panose="020B0604020202020204" pitchFamily="34" charset="0"/>
              <a:sym typeface="Nunito"/>
            </a:endParaRPr>
          </a:p>
          <a:p>
            <a:pPr marL="457200" lvl="1" indent="0">
              <a:lnSpc>
                <a:spcPct val="115000"/>
              </a:lnSpc>
              <a:spcBef>
                <a:spcPts val="0"/>
              </a:spcBef>
              <a:buClr>
                <a:schemeClr val="dk1"/>
              </a:buClr>
              <a:buSzPts val="1500"/>
              <a:buNone/>
            </a:pPr>
            <a:r>
              <a:rPr lang="en-GB" sz="1800" dirty="0">
                <a:solidFill>
                  <a:srgbClr val="FFC000"/>
                </a:solidFill>
                <a:latin typeface="Arial" panose="020B0604020202020204" pitchFamily="34" charset="0"/>
                <a:ea typeface="Nunito"/>
                <a:cs typeface="Arial" panose="020B0604020202020204" pitchFamily="34" charset="0"/>
                <a:sym typeface="Nunito"/>
              </a:rPr>
              <a:t>The school is then able to control when this message is passed on to be the least disruptive for your child in class.</a:t>
            </a:r>
          </a:p>
          <a:p>
            <a:pPr lvl="1"/>
            <a:endParaRPr lang="en-GB" dirty="0">
              <a:solidFill>
                <a:srgbClr val="FFC000"/>
              </a:solidFill>
            </a:endParaRPr>
          </a:p>
        </p:txBody>
      </p:sp>
    </p:spTree>
    <p:extLst>
      <p:ext uri="{BB962C8B-B14F-4D97-AF65-F5344CB8AC3E}">
        <p14:creationId xmlns:p14="http://schemas.microsoft.com/office/powerpoint/2010/main" val="1672527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05507-E80A-EB47-68C5-E4E63F3650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087A93-EDD1-C564-0349-50A116903576}"/>
              </a:ext>
            </a:extLst>
          </p:cNvPr>
          <p:cNvSpPr>
            <a:spLocks noGrp="1"/>
          </p:cNvSpPr>
          <p:nvPr>
            <p:ph type="title"/>
          </p:nvPr>
        </p:nvSpPr>
        <p:spPr>
          <a:xfrm>
            <a:off x="628650" y="987172"/>
            <a:ext cx="7886700" cy="1325563"/>
          </a:xfrm>
        </p:spPr>
        <p:txBody>
          <a:bodyPr/>
          <a:lstStyle/>
          <a:p>
            <a:r>
              <a:rPr lang="en-GB" b="1" dirty="0">
                <a:solidFill>
                  <a:srgbClr val="FFC000"/>
                </a:solidFill>
              </a:rPr>
              <a:t>Frequently Asked Questions….</a:t>
            </a:r>
          </a:p>
        </p:txBody>
      </p:sp>
      <p:sp>
        <p:nvSpPr>
          <p:cNvPr id="3" name="Content Placeholder 2">
            <a:extLst>
              <a:ext uri="{FF2B5EF4-FFF2-40B4-BE49-F238E27FC236}">
                <a16:creationId xmlns:a16="http://schemas.microsoft.com/office/drawing/2014/main" id="{124E20CC-A9F1-63F3-A0B1-5BE9CD73EA78}"/>
              </a:ext>
            </a:extLst>
          </p:cNvPr>
          <p:cNvSpPr>
            <a:spLocks noGrp="1"/>
          </p:cNvSpPr>
          <p:nvPr>
            <p:ph idx="1"/>
          </p:nvPr>
        </p:nvSpPr>
        <p:spPr>
          <a:xfrm>
            <a:off x="321001" y="2312735"/>
            <a:ext cx="7886700" cy="4351338"/>
          </a:xfrm>
        </p:spPr>
        <p:txBody>
          <a:bodyPr>
            <a:normAutofit fontScale="85000" lnSpcReduction="20000"/>
          </a:bodyPr>
          <a:lstStyle/>
          <a:p>
            <a:pPr marL="0" indent="0">
              <a:buNone/>
            </a:pPr>
            <a:r>
              <a:rPr lang="en-GB" sz="1900" dirty="0">
                <a:solidFill>
                  <a:schemeClr val="bg1"/>
                </a:solidFill>
                <a:latin typeface="Arial" panose="020B0604020202020204" pitchFamily="34" charset="0"/>
                <a:cs typeface="Arial" panose="020B0604020202020204" pitchFamily="34" charset="0"/>
              </a:rPr>
              <a:t>Will  my child’s phone be safe?</a:t>
            </a:r>
          </a:p>
          <a:p>
            <a:pPr marL="0" indent="0">
              <a:buNone/>
            </a:pPr>
            <a:endParaRPr lang="en-GB" sz="1900" dirty="0">
              <a:solidFill>
                <a:schemeClr val="bg1"/>
              </a:solidFill>
              <a:latin typeface="Arial" panose="020B0604020202020204" pitchFamily="34" charset="0"/>
              <a:cs typeface="Arial" panose="020B0604020202020204" pitchFamily="34" charset="0"/>
            </a:endParaRPr>
          </a:p>
          <a:p>
            <a:pPr marL="457200" lvl="1" indent="0">
              <a:lnSpc>
                <a:spcPct val="115000"/>
              </a:lnSpc>
              <a:spcBef>
                <a:spcPts val="0"/>
              </a:spcBef>
              <a:buClr>
                <a:schemeClr val="dk1"/>
              </a:buClr>
              <a:buSzPts val="1500"/>
              <a:buNone/>
            </a:pPr>
            <a:r>
              <a:rPr lang="en-GB" sz="1900" dirty="0">
                <a:solidFill>
                  <a:srgbClr val="FFC000"/>
                </a:solidFill>
                <a:latin typeface="Arial" panose="020B0604020202020204" pitchFamily="34" charset="0"/>
                <a:ea typeface="Nunito"/>
                <a:cs typeface="Arial" panose="020B0604020202020204" pitchFamily="34" charset="0"/>
                <a:sym typeface="Nunito"/>
              </a:rPr>
              <a:t>Students are in possession of their phone - in their phone pouch - for the entire school day. We will advise students to store the pouch safely in their bags.</a:t>
            </a:r>
          </a:p>
          <a:p>
            <a:pPr marL="0" indent="0">
              <a:lnSpc>
                <a:spcPct val="115000"/>
              </a:lnSpc>
              <a:spcBef>
                <a:spcPts val="0"/>
              </a:spcBef>
              <a:buClr>
                <a:schemeClr val="dk1"/>
              </a:buClr>
              <a:buSzPts val="1500"/>
              <a:buNone/>
            </a:pPr>
            <a:endParaRPr lang="en-GB" sz="1900" dirty="0">
              <a:solidFill>
                <a:schemeClr val="bg1"/>
              </a:solidFill>
              <a:latin typeface="Arial" panose="020B0604020202020204" pitchFamily="34" charset="0"/>
              <a:ea typeface="Nunito"/>
              <a:cs typeface="Arial" panose="020B0604020202020204" pitchFamily="34" charset="0"/>
              <a:sym typeface="Nunito"/>
            </a:endParaRPr>
          </a:p>
          <a:p>
            <a:pPr marL="0" indent="0">
              <a:lnSpc>
                <a:spcPct val="115000"/>
              </a:lnSpc>
              <a:spcBef>
                <a:spcPts val="0"/>
              </a:spcBef>
              <a:buClr>
                <a:schemeClr val="dk1"/>
              </a:buClr>
              <a:buSzPts val="1500"/>
              <a:buNone/>
            </a:pPr>
            <a:r>
              <a:rPr lang="en-GB" sz="1900" dirty="0">
                <a:solidFill>
                  <a:schemeClr val="bg1"/>
                </a:solidFill>
                <a:latin typeface="Arial" panose="020B0604020202020204" pitchFamily="34" charset="0"/>
                <a:ea typeface="Nunito"/>
                <a:cs typeface="Arial" panose="020B0604020202020204" pitchFamily="34" charset="0"/>
                <a:sym typeface="Nunito"/>
              </a:rPr>
              <a:t>What if the pouch is damaged, lost or stolen?</a:t>
            </a:r>
          </a:p>
          <a:p>
            <a:pPr marL="0" indent="0">
              <a:lnSpc>
                <a:spcPct val="115000"/>
              </a:lnSpc>
              <a:spcBef>
                <a:spcPts val="0"/>
              </a:spcBef>
              <a:buClr>
                <a:schemeClr val="dk1"/>
              </a:buClr>
              <a:buSzPts val="1500"/>
              <a:buNone/>
            </a:pPr>
            <a:endParaRPr lang="en-GB" sz="1900" dirty="0">
              <a:solidFill>
                <a:schemeClr val="bg1"/>
              </a:solidFill>
              <a:latin typeface="Arial" panose="020B0604020202020204" pitchFamily="34" charset="0"/>
              <a:ea typeface="Nunito"/>
              <a:cs typeface="Arial" panose="020B0604020202020204" pitchFamily="34" charset="0"/>
              <a:sym typeface="Nunito"/>
            </a:endParaRPr>
          </a:p>
          <a:p>
            <a:pPr marL="457200" lvl="1" indent="0">
              <a:lnSpc>
                <a:spcPct val="115000"/>
              </a:lnSpc>
              <a:spcBef>
                <a:spcPts val="0"/>
              </a:spcBef>
              <a:buClr>
                <a:schemeClr val="dk1"/>
              </a:buClr>
              <a:buSzPts val="1500"/>
              <a:buNone/>
            </a:pPr>
            <a:r>
              <a:rPr lang="en-GB" sz="1900" dirty="0">
                <a:solidFill>
                  <a:srgbClr val="FFC000"/>
                </a:solidFill>
                <a:latin typeface="Arial" panose="020B0604020202020204" pitchFamily="34" charset="0"/>
                <a:ea typeface="Nunito"/>
                <a:cs typeface="Arial" panose="020B0604020202020204" pitchFamily="34" charset="0"/>
                <a:sym typeface="Nunito"/>
              </a:rPr>
              <a:t>If a student damages or loses their pouch, school staff will collect the phone/pouch and send it to the front office for the remainder of the school day. The replacement fee is £15.50.</a:t>
            </a:r>
          </a:p>
          <a:p>
            <a:pPr marL="457200" lvl="1" indent="0">
              <a:lnSpc>
                <a:spcPct val="115000"/>
              </a:lnSpc>
              <a:spcBef>
                <a:spcPts val="0"/>
              </a:spcBef>
              <a:buClr>
                <a:srgbClr val="000000"/>
              </a:buClr>
              <a:buSzPts val="2100"/>
              <a:buNone/>
            </a:pPr>
            <a:r>
              <a:rPr lang="en-GB" sz="1900" dirty="0">
                <a:solidFill>
                  <a:srgbClr val="FFC000"/>
                </a:solidFill>
                <a:latin typeface="Arial" panose="020B0604020202020204" pitchFamily="34" charset="0"/>
                <a:ea typeface="Nunito"/>
                <a:cs typeface="Arial" panose="020B0604020202020204" pitchFamily="34" charset="0"/>
                <a:sym typeface="Nunito"/>
              </a:rPr>
              <a:t>Examples of damage include:</a:t>
            </a:r>
          </a:p>
          <a:p>
            <a:pPr marL="457200" lvl="1" indent="0">
              <a:lnSpc>
                <a:spcPct val="115000"/>
              </a:lnSpc>
              <a:spcBef>
                <a:spcPts val="0"/>
              </a:spcBef>
              <a:buClr>
                <a:srgbClr val="000000"/>
              </a:buClr>
              <a:buSzPts val="2100"/>
              <a:buNone/>
            </a:pPr>
            <a:endParaRPr lang="en-GB" sz="1900" dirty="0">
              <a:solidFill>
                <a:srgbClr val="FFC000"/>
              </a:solidFill>
              <a:latin typeface="Arial" panose="020B0604020202020204" pitchFamily="34" charset="0"/>
              <a:ea typeface="Nunito"/>
              <a:cs typeface="Arial" panose="020B0604020202020204" pitchFamily="34" charset="0"/>
              <a:sym typeface="Nunito"/>
            </a:endParaRPr>
          </a:p>
          <a:p>
            <a:pPr marL="1066800" lvl="1" indent="-438150">
              <a:lnSpc>
                <a:spcPct val="115000"/>
              </a:lnSpc>
              <a:spcBef>
                <a:spcPts val="0"/>
              </a:spcBef>
              <a:buClr>
                <a:srgbClr val="F4F4F4"/>
              </a:buClr>
              <a:buSzPts val="2100"/>
              <a:buFont typeface="Nunito"/>
              <a:buChar char="●"/>
            </a:pPr>
            <a:r>
              <a:rPr lang="en-GB" sz="1900" dirty="0">
                <a:solidFill>
                  <a:srgbClr val="FFC000"/>
                </a:solidFill>
                <a:latin typeface="Arial" panose="020B0604020202020204" pitchFamily="34" charset="0"/>
                <a:ea typeface="Nunito"/>
                <a:cs typeface="Arial" panose="020B0604020202020204" pitchFamily="34" charset="0"/>
                <a:sym typeface="Nunito"/>
              </a:rPr>
              <a:t>Bent pins</a:t>
            </a:r>
          </a:p>
          <a:p>
            <a:pPr marL="1066800" lvl="1" indent="-438150">
              <a:lnSpc>
                <a:spcPct val="115000"/>
              </a:lnSpc>
              <a:spcBef>
                <a:spcPts val="0"/>
              </a:spcBef>
              <a:buClr>
                <a:srgbClr val="F4F4F4"/>
              </a:buClr>
              <a:buSzPts val="2100"/>
              <a:buFont typeface="Nunito"/>
              <a:buChar char="●"/>
            </a:pPr>
            <a:r>
              <a:rPr lang="en-GB" sz="1900" dirty="0">
                <a:solidFill>
                  <a:srgbClr val="FFC000"/>
                </a:solidFill>
                <a:latin typeface="Arial" panose="020B0604020202020204" pitchFamily="34" charset="0"/>
                <a:ea typeface="Nunito"/>
                <a:cs typeface="Arial" panose="020B0604020202020204" pitchFamily="34" charset="0"/>
                <a:sym typeface="Nunito"/>
              </a:rPr>
              <a:t>Deep scratches on the plastic globe and the surrounding green ring</a:t>
            </a:r>
          </a:p>
          <a:p>
            <a:pPr marL="1066800" lvl="1" indent="-438150">
              <a:lnSpc>
                <a:spcPct val="115000"/>
              </a:lnSpc>
              <a:spcBef>
                <a:spcPts val="0"/>
              </a:spcBef>
              <a:buClr>
                <a:srgbClr val="F4F4F4"/>
              </a:buClr>
              <a:buSzPts val="2100"/>
              <a:buFont typeface="Nunito"/>
              <a:buChar char="●"/>
            </a:pPr>
            <a:r>
              <a:rPr lang="en-GB" sz="1900" dirty="0">
                <a:solidFill>
                  <a:srgbClr val="FFC000"/>
                </a:solidFill>
                <a:latin typeface="Arial" panose="020B0604020202020204" pitchFamily="34" charset="0"/>
                <a:ea typeface="Nunito"/>
                <a:cs typeface="Arial" panose="020B0604020202020204" pitchFamily="34" charset="0"/>
                <a:sym typeface="Nunito"/>
              </a:rPr>
              <a:t>Intentional pen marks on the inside</a:t>
            </a:r>
          </a:p>
          <a:p>
            <a:pPr marL="1066800" lvl="1" indent="-438150">
              <a:lnSpc>
                <a:spcPct val="115000"/>
              </a:lnSpc>
              <a:spcBef>
                <a:spcPts val="0"/>
              </a:spcBef>
              <a:buClr>
                <a:srgbClr val="F4F4F4"/>
              </a:buClr>
              <a:buSzPts val="2100"/>
              <a:buFont typeface="Nunito"/>
              <a:buChar char="●"/>
            </a:pPr>
            <a:r>
              <a:rPr lang="en-GB" sz="1900" dirty="0">
                <a:solidFill>
                  <a:srgbClr val="FFC000"/>
                </a:solidFill>
                <a:latin typeface="Arial" panose="020B0604020202020204" pitchFamily="34" charset="0"/>
                <a:ea typeface="Nunito"/>
                <a:cs typeface="Arial" panose="020B0604020202020204" pitchFamily="34" charset="0"/>
                <a:sym typeface="Nunito"/>
              </a:rPr>
              <a:t>Pin and button not fully recessing</a:t>
            </a:r>
            <a:endParaRPr lang="en-GB" sz="1900" dirty="0">
              <a:solidFill>
                <a:srgbClr val="FFC000"/>
              </a:solidFill>
              <a:latin typeface="Arial" panose="020B0604020202020204" pitchFamily="34" charset="0"/>
              <a:cs typeface="Arial" panose="020B0604020202020204" pitchFamily="34" charset="0"/>
            </a:endParaRPr>
          </a:p>
          <a:p>
            <a:pPr marL="1066800" lvl="1" indent="-438150">
              <a:lnSpc>
                <a:spcPct val="115000"/>
              </a:lnSpc>
              <a:spcBef>
                <a:spcPts val="0"/>
              </a:spcBef>
              <a:buClr>
                <a:srgbClr val="F4F4F4"/>
              </a:buClr>
              <a:buSzPts val="2100"/>
              <a:buFont typeface="Nunito"/>
              <a:buChar char="●"/>
            </a:pPr>
            <a:r>
              <a:rPr lang="en-GB" sz="1900" dirty="0">
                <a:solidFill>
                  <a:srgbClr val="FFC000"/>
                </a:solidFill>
                <a:latin typeface="Arial" panose="020B0604020202020204" pitchFamily="34" charset="0"/>
                <a:ea typeface="Nunito"/>
                <a:cs typeface="Arial" panose="020B0604020202020204" pitchFamily="34" charset="0"/>
                <a:sym typeface="Nunito"/>
              </a:rPr>
              <a:t>Cut/torn pouches </a:t>
            </a:r>
          </a:p>
          <a:p>
            <a:pPr marL="457200" lvl="1" indent="0">
              <a:lnSpc>
                <a:spcPct val="115000"/>
              </a:lnSpc>
              <a:spcBef>
                <a:spcPts val="0"/>
              </a:spcBef>
              <a:buClr>
                <a:schemeClr val="dk1"/>
              </a:buClr>
              <a:buSzPts val="1500"/>
              <a:buNone/>
            </a:pPr>
            <a:endParaRPr lang="en-GB" dirty="0">
              <a:solidFill>
                <a:srgbClr val="FFC000"/>
              </a:solidFill>
              <a:latin typeface="Nunito"/>
              <a:ea typeface="Nunito"/>
              <a:cs typeface="Nunito"/>
              <a:sym typeface="Nunito"/>
            </a:endParaRPr>
          </a:p>
          <a:p>
            <a:pPr marL="0" indent="0">
              <a:lnSpc>
                <a:spcPct val="115000"/>
              </a:lnSpc>
              <a:spcBef>
                <a:spcPts val="0"/>
              </a:spcBef>
              <a:buClr>
                <a:schemeClr val="dk1"/>
              </a:buClr>
              <a:buSzPts val="1500"/>
              <a:buNone/>
            </a:pPr>
            <a:endParaRPr lang="en-GB" sz="2600" dirty="0">
              <a:solidFill>
                <a:schemeClr val="bg1"/>
              </a:solidFill>
              <a:latin typeface="Arial" panose="020B0604020202020204" pitchFamily="34" charset="0"/>
              <a:ea typeface="Nunito"/>
              <a:cs typeface="Arial" panose="020B0604020202020204" pitchFamily="34" charset="0"/>
              <a:sym typeface="Nunito"/>
            </a:endParaRPr>
          </a:p>
        </p:txBody>
      </p:sp>
    </p:spTree>
    <p:extLst>
      <p:ext uri="{BB962C8B-B14F-4D97-AF65-F5344CB8AC3E}">
        <p14:creationId xmlns:p14="http://schemas.microsoft.com/office/powerpoint/2010/main" val="28597166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FAC6DD3E1CEC4CBC0141EBCD55687D" ma:contentTypeVersion="14" ma:contentTypeDescription="Create a new document." ma:contentTypeScope="" ma:versionID="8b9bf106ebed356d6322029c60d15dd6">
  <xsd:schema xmlns:xsd="http://www.w3.org/2001/XMLSchema" xmlns:xs="http://www.w3.org/2001/XMLSchema" xmlns:p="http://schemas.microsoft.com/office/2006/metadata/properties" xmlns:ns2="fb91408c-2ef6-4dc5-b5cf-55cf0a18dbc5" xmlns:ns3="661014d4-f055-4958-9b63-0f940607cc64" targetNamespace="http://schemas.microsoft.com/office/2006/metadata/properties" ma:root="true" ma:fieldsID="ba4ae707f476aaec0adb2064ea4a33fa" ns2:_="" ns3:_="">
    <xsd:import namespace="fb91408c-2ef6-4dc5-b5cf-55cf0a18dbc5"/>
    <xsd:import namespace="661014d4-f055-4958-9b63-0f940607cc6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1408c-2ef6-4dc5-b5cf-55cf0a18db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8892252-52b5-4467-abf1-dfc0e7f720a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1014d4-f055-4958-9b63-0f940607cc6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84878319-f5bb-4a7c-bef4-8ef1e1e17210}" ma:internalName="TaxCatchAll" ma:showField="CatchAllData" ma:web="661014d4-f055-4958-9b63-0f940607cc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61014d4-f055-4958-9b63-0f940607cc64" xsi:nil="true"/>
    <lcf76f155ced4ddcb4097134ff3c332f xmlns="fb91408c-2ef6-4dc5-b5cf-55cf0a18dbc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74F29C-A591-417D-908D-2EC5606315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91408c-2ef6-4dc5-b5cf-55cf0a18dbc5"/>
    <ds:schemaRef ds:uri="661014d4-f055-4958-9b63-0f940607cc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EBE065-47BE-47AD-BB35-02E63D8B1DBF}">
  <ds:schemaRefs>
    <ds:schemaRef ds:uri="http://schemas.microsoft.com/office/2006/metadata/properties"/>
    <ds:schemaRef ds:uri="http://schemas.microsoft.com/office/infopath/2007/PartnerControls"/>
    <ds:schemaRef ds:uri="661014d4-f055-4958-9b63-0f940607cc64"/>
    <ds:schemaRef ds:uri="fb91408c-2ef6-4dc5-b5cf-55cf0a18dbc5"/>
  </ds:schemaRefs>
</ds:datastoreItem>
</file>

<file path=customXml/itemProps3.xml><?xml version="1.0" encoding="utf-8"?>
<ds:datastoreItem xmlns:ds="http://schemas.openxmlformats.org/officeDocument/2006/customXml" ds:itemID="{33949843-2E52-4FCF-8BC9-8FB1078E6B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220</TotalTime>
  <Words>978</Words>
  <Application>Microsoft Office PowerPoint</Application>
  <PresentationFormat>On-screen Show (4:3)</PresentationFormat>
  <Paragraphs>99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Bebas Neue</vt:lpstr>
      <vt:lpstr>Calibri</vt:lpstr>
      <vt:lpstr>Calibri Light</vt:lpstr>
      <vt:lpstr>Nunito</vt:lpstr>
      <vt:lpstr>Wingdings</vt:lpstr>
      <vt:lpstr>Office Theme</vt:lpstr>
      <vt:lpstr>Phone Pouches at St. Paul’s</vt:lpstr>
      <vt:lpstr>Our Phone-Free School</vt:lpstr>
      <vt:lpstr>Why Are We Going Phone-Free?</vt:lpstr>
      <vt:lpstr>Schools that have implemented phone pouches say……</vt:lpstr>
      <vt:lpstr>Students who have experienced phone pouches say……</vt:lpstr>
      <vt:lpstr>Arrival to School</vt:lpstr>
      <vt:lpstr>End of the Day</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Purchasing Phone Pouches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Josephine Clark</dc:creator>
  <cp:lastModifiedBy>Nadir Farrell</cp:lastModifiedBy>
  <cp:revision>31</cp:revision>
  <dcterms:created xsi:type="dcterms:W3CDTF">2016-06-15T12:18:49Z</dcterms:created>
  <dcterms:modified xsi:type="dcterms:W3CDTF">2026-05-11T09:30:16Z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0x0101007CFAC6DD3E1CEC4CBC0141EBCD55687D</vt:lpwstr>
  </property>
  <property fmtid="{D5CDD505-2E9C-101B-9397-08002B2CF9AE}" pid="3" name="MediaServiceImageTags">
    <vt:lpwstr/>
  </property>
</Properties>
</file>