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89" r:id="rId3"/>
    <p:sldId id="308" r:id="rId4"/>
    <p:sldId id="309" r:id="rId5"/>
    <p:sldId id="291" r:id="rId6"/>
    <p:sldId id="284" r:id="rId7"/>
    <p:sldId id="278" r:id="rId8"/>
    <p:sldId id="279" r:id="rId9"/>
    <p:sldId id="281" r:id="rId10"/>
    <p:sldId id="280" r:id="rId11"/>
    <p:sldId id="28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286" r:id="rId27"/>
    <p:sldId id="277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3770" autoAdjust="0"/>
  </p:normalViewPr>
  <p:slideViewPr>
    <p:cSldViewPr snapToGrid="0">
      <p:cViewPr varScale="1">
        <p:scale>
          <a:sx n="57" d="100"/>
          <a:sy n="57" d="100"/>
        </p:scale>
        <p:origin x="148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1A05D-8676-456D-B7B4-CB7B8CD04E20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6CB06-4011-4233-8DA3-9ADDCA3A98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4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31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94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000" dirty="0">
                <a:latin typeface="+mj-lt"/>
              </a:rPr>
              <a:t>UCAS</a:t>
            </a:r>
            <a:r>
              <a:rPr lang="en-GB" sz="1000" baseline="0" dirty="0">
                <a:latin typeface="+mj-lt"/>
              </a:rPr>
              <a:t> Extra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'bonus round' for students to apply to another university course if they haven't had an offer from their original five choices. </a:t>
            </a:r>
          </a:p>
          <a:p>
            <a:r>
              <a:rPr lang="en-GB" sz="1000" dirty="0">
                <a:latin typeface="+mj-lt"/>
              </a:rPr>
              <a:t>Clearing - </a:t>
            </a:r>
            <a:r>
              <a:rPr lang="en-GB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matches applicants to university places that are yet to be filled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It's available to anyone who has made a UCAS Undergraduate application and doesn't hold any offers.  First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first serve basis.</a:t>
            </a:r>
            <a:endParaRPr lang="en-GB" sz="1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16B2-1E8A-418A-AA9E-DA3E16C1773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9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90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Once the results are made public in August, </a:t>
            </a:r>
            <a:r>
              <a:rPr lang="en-GB" b="1" dirty="0">
                <a:solidFill>
                  <a:schemeClr val="bg1"/>
                </a:solidFill>
              </a:rPr>
              <a:t>you will be committed </a:t>
            </a:r>
            <a:r>
              <a:rPr lang="en-GB" dirty="0">
                <a:solidFill>
                  <a:schemeClr val="bg1"/>
                </a:solidFill>
              </a:rPr>
              <a:t>to taking up the firm choice if you are ‘firmly accepted’, or the insurance if you do not achieve the grades needed for the firm so… </a:t>
            </a:r>
          </a:p>
          <a:p>
            <a:r>
              <a:rPr lang="en-GB" dirty="0">
                <a:solidFill>
                  <a:schemeClr val="bg1"/>
                </a:solidFill>
              </a:rPr>
              <a:t>…make sure that you are happy with both choices.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89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821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44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32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673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53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49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32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</a:t>
            </a:r>
            <a:r>
              <a:rPr lang="en-GB" dirty="0"/>
              <a:t>should</a:t>
            </a:r>
            <a:r>
              <a:rPr lang="en-GB" baseline="0" dirty="0"/>
              <a:t> be looking for higher or degree level apprenticeships.</a:t>
            </a:r>
          </a:p>
          <a:p>
            <a:r>
              <a:rPr lang="en-GB" baseline="0" dirty="0"/>
              <a:t>NAW and National Apprenticeships Show 15</a:t>
            </a:r>
            <a:r>
              <a:rPr lang="en-GB" baseline="30000" dirty="0"/>
              <a:t>th</a:t>
            </a:r>
            <a:r>
              <a:rPr lang="en-GB" baseline="0" dirty="0"/>
              <a:t> and 16</a:t>
            </a:r>
            <a:r>
              <a:rPr lang="en-GB" baseline="30000" dirty="0"/>
              <a:t>th</a:t>
            </a:r>
            <a:r>
              <a:rPr lang="en-GB" baseline="0" dirty="0"/>
              <a:t> </a:t>
            </a:r>
            <a:r>
              <a:rPr lang="en-GB" baseline="0" dirty="0" smtClean="0"/>
              <a:t>March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4A7C7-B915-4D46-8069-8775F610CFC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77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4A7C7-B915-4D46-8069-8775F610CFC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41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CB06-4011-4233-8DA3-9ADDCA3A980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04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1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75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33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25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42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1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43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64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85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78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B5E98-F4F6-452D-ADBF-EB4291B48AA4}" type="datetimeFigureOut">
              <a:rPr lang="en-GB" smtClean="0"/>
              <a:pPr/>
              <a:t>29/02/2024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FDBA-11F4-4A86-B4B3-60698BD0DD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3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santanderjobs.co.uk/settingpotentialfree/apprenticeships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anchester.ac.uk/study/undergraduate/webinars/subjects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unitasterdays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hyperlink" Target="https://www.unifrog.org/blo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Fiona.nodwell@st-pauls.org.uk" TargetMode="External"/><Relationship Id="rId3" Type="http://schemas.openxmlformats.org/officeDocument/2006/relationships/hyperlink" Target="mailto:Lisa.shepherd@st-pauls.org.uk" TargetMode="External"/><Relationship Id="rId7" Type="http://schemas.openxmlformats.org/officeDocument/2006/relationships/hyperlink" Target="mailto:Lois.Peach@st-pauls.org.u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haron.Albone@st-pauls.org.uk" TargetMode="External"/><Relationship Id="rId5" Type="http://schemas.openxmlformats.org/officeDocument/2006/relationships/hyperlink" Target="mailto:Grace.Enright@st-pauls.org.uk" TargetMode="External"/><Relationship Id="rId4" Type="http://schemas.openxmlformats.org/officeDocument/2006/relationships/hyperlink" Target="mailto:Sharon.robinson@st-pauls.org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tudent-finan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entfinance.campaign.gov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hxmFH3ru_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understanding-apprenticeship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epintothenhs.nhs.uk/apprenticeships" TargetMode="External"/><Relationship Id="rId3" Type="http://schemas.openxmlformats.org/officeDocument/2006/relationships/hyperlink" Target="https://www.gov.uk/apply-apprenticeship" TargetMode="External"/><Relationship Id="rId7" Type="http://schemas.openxmlformats.org/officeDocument/2006/relationships/hyperlink" Target="https://www.cityandguilds.com/apprenticeship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tmyfirstjob.co.uk/Choices/Apprenticeships.aspx" TargetMode="External"/><Relationship Id="rId11" Type="http://schemas.openxmlformats.org/officeDocument/2006/relationships/hyperlink" Target="https://www.prospects.ac.uk/jobs-and-work-experience/apprenticeships/degree-apprenticeships" TargetMode="External"/><Relationship Id="rId5" Type="http://schemas.openxmlformats.org/officeDocument/2006/relationships/hyperlink" Target="https://careerfinder.ucas.com/jobs/apprenticeship/" TargetMode="External"/><Relationship Id="rId10" Type="http://schemas.openxmlformats.org/officeDocument/2006/relationships/hyperlink" Target="https://www.getmyfirstjob.co.uk/discover/search.aspx?page2636=1&amp;size2636=24" TargetMode="External"/><Relationship Id="rId4" Type="http://schemas.openxmlformats.org/officeDocument/2006/relationships/hyperlink" Target="https://www.apprenticeships.gov.uk/" TargetMode="External"/><Relationship Id="rId9" Type="http://schemas.openxmlformats.org/officeDocument/2006/relationships/hyperlink" Target="https://amazingapprenticeship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912" y="3664190"/>
            <a:ext cx="7772400" cy="1571981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Year 13 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400" dirty="0" smtClean="0">
                <a:solidFill>
                  <a:schemeClr val="bg1"/>
                </a:solidFill>
              </a:rPr>
              <a:t>Parent Information </a:t>
            </a:r>
            <a:r>
              <a:rPr lang="en-GB" sz="4400" dirty="0">
                <a:solidFill>
                  <a:schemeClr val="bg1"/>
                </a:solidFill>
              </a:rPr>
              <a:t>Evening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 smtClean="0">
                <a:solidFill>
                  <a:schemeClr val="bg1"/>
                </a:solidFill>
              </a:rPr>
              <a:t>29</a:t>
            </a:r>
            <a:r>
              <a:rPr lang="en-GB" sz="4400" baseline="30000" dirty="0" smtClean="0">
                <a:solidFill>
                  <a:schemeClr val="bg1"/>
                </a:solidFill>
              </a:rPr>
              <a:t>th</a:t>
            </a:r>
            <a:r>
              <a:rPr lang="en-GB" sz="4400" dirty="0" smtClean="0">
                <a:solidFill>
                  <a:schemeClr val="bg1"/>
                </a:solidFill>
              </a:rPr>
              <a:t> February 2024</a:t>
            </a:r>
            <a:r>
              <a:rPr lang="en-GB" sz="4400" dirty="0">
                <a:solidFill>
                  <a:schemeClr val="bg1"/>
                </a:solidFill>
              </a:rPr>
              <a:t/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6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47" y="3915136"/>
            <a:ext cx="7093744" cy="1569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77" y="3915136"/>
            <a:ext cx="1288479" cy="535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977" y="1062017"/>
            <a:ext cx="8837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</a:rPr>
              <a:t>Network Rail is a large employer in Milton Keynes. They obviously offer Engineering apprenticeships but a business this size is also able to offer Business, IT and Finance apprenticeships. And you do not have to love railways for these roles.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68" y="5851808"/>
            <a:ext cx="1235591" cy="299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306" y="5854587"/>
            <a:ext cx="2570897" cy="854075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3274" y="5851808"/>
            <a:ext cx="1958917" cy="6950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769" y="5771840"/>
            <a:ext cx="50915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500" dirty="0">
                <a:solidFill>
                  <a:schemeClr val="bg1"/>
                </a:solidFill>
                <a:latin typeface="Calibri" panose="020F0502020204030204"/>
              </a:rPr>
              <a:t>Cyber Security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78331" y="312875"/>
            <a:ext cx="6165669" cy="11417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dirty="0"/>
              <a:t>Looking beyond the name of local employers?</a:t>
            </a:r>
          </a:p>
        </p:txBody>
      </p:sp>
    </p:spTree>
    <p:extLst>
      <p:ext uri="{BB962C8B-B14F-4D97-AF65-F5344CB8AC3E}">
        <p14:creationId xmlns:p14="http://schemas.microsoft.com/office/powerpoint/2010/main" val="402014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2067" y="1684138"/>
            <a:ext cx="7903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For each apprenticeship students will need to complete an application, similar to that for a normal job. Help is available in school and via </a:t>
            </a:r>
            <a:r>
              <a:rPr lang="en-GB" sz="2800" dirty="0" smtClean="0">
                <a:solidFill>
                  <a:schemeClr val="bg1"/>
                </a:solidFill>
              </a:rPr>
              <a:t>the </a:t>
            </a:r>
            <a:r>
              <a:rPr lang="en-GB" sz="2800" dirty="0">
                <a:solidFill>
                  <a:schemeClr val="bg1"/>
                </a:solidFill>
              </a:rPr>
              <a:t>resources on itslearning. 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Students will likely be asked to complete a number of things by the company including attending an  interview and completing tasks within a specific timeframe. 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In school we can provide students with a quiet place and time out of lessons to complete these, so students should let us know in advance.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60767" y="375036"/>
            <a:ext cx="6283234" cy="11417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dirty="0"/>
              <a:t>Applying for apprenticeships?</a:t>
            </a:r>
          </a:p>
        </p:txBody>
      </p:sp>
    </p:spTree>
    <p:extLst>
      <p:ext uri="{BB962C8B-B14F-4D97-AF65-F5344CB8AC3E}">
        <p14:creationId xmlns:p14="http://schemas.microsoft.com/office/powerpoint/2010/main" val="172261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952" y="858160"/>
            <a:ext cx="2066723" cy="1365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19" y="4611977"/>
            <a:ext cx="774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Where Mrs </a:t>
            </a:r>
            <a:r>
              <a:rPr lang="en-GB" dirty="0" err="1">
                <a:solidFill>
                  <a:schemeClr val="bg1"/>
                </a:solidFill>
              </a:rPr>
              <a:t>Albone’s</a:t>
            </a:r>
            <a:r>
              <a:rPr lang="en-GB" dirty="0">
                <a:solidFill>
                  <a:schemeClr val="bg1"/>
                </a:solidFill>
              </a:rPr>
              <a:t>  avatar          appears there are voice clips with additional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information about the key information contained within the slides.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719" y="4611977"/>
            <a:ext cx="382465" cy="4032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893" y="2182374"/>
            <a:ext cx="7876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The aim of these slides is to provide </a:t>
            </a:r>
            <a:r>
              <a:rPr lang="en-GB" sz="2400" dirty="0" smtClean="0">
                <a:solidFill>
                  <a:schemeClr val="bg1"/>
                </a:solidFill>
              </a:rPr>
              <a:t>additional </a:t>
            </a:r>
            <a:r>
              <a:rPr lang="en-GB" sz="2400" dirty="0">
                <a:solidFill>
                  <a:schemeClr val="bg1"/>
                </a:solidFill>
              </a:rPr>
              <a:t>information relevant to </a:t>
            </a:r>
            <a:r>
              <a:rPr lang="en-GB" sz="2400" dirty="0" smtClean="0">
                <a:solidFill>
                  <a:schemeClr val="bg1"/>
                </a:solidFill>
              </a:rPr>
              <a:t>a student’s </a:t>
            </a:r>
            <a:r>
              <a:rPr lang="en-GB" sz="2400" dirty="0" smtClean="0">
                <a:solidFill>
                  <a:schemeClr val="bg1"/>
                </a:solidFill>
              </a:rPr>
              <a:t>current </a:t>
            </a:r>
            <a:r>
              <a:rPr lang="en-GB" sz="2400" dirty="0">
                <a:solidFill>
                  <a:schemeClr val="bg1"/>
                </a:solidFill>
              </a:rPr>
              <a:t>application status</a:t>
            </a:r>
          </a:p>
        </p:txBody>
      </p:sp>
    </p:spTree>
    <p:extLst>
      <p:ext uri="{BB962C8B-B14F-4D97-AF65-F5344CB8AC3E}">
        <p14:creationId xmlns:p14="http://schemas.microsoft.com/office/powerpoint/2010/main" val="194207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50" y="859392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Key Dates for UCAS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96" y="1435248"/>
            <a:ext cx="8685996" cy="5316284"/>
          </a:xfrm>
        </p:spPr>
        <p:txBody>
          <a:bodyPr>
            <a:normAutofit/>
          </a:bodyPr>
          <a:lstStyle/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24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 February  	UCAS Extra opens for eligible 						students (those who have no offers) </a:t>
            </a:r>
          </a:p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16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 May 2024	Decision made by all universities for 					students who submitted by the Jan 					deadline. </a:t>
            </a:r>
          </a:p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 June  2024	Deadline for decisions on Conditional 				Firm and Conditional Insurance offers </a:t>
            </a:r>
          </a:p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July 2024 		UCAS Extra closes </a:t>
            </a:r>
          </a:p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July 2024 		Clearing opens </a:t>
            </a:r>
          </a:p>
          <a:p>
            <a:pPr marL="114300" indent="0">
              <a:lnSpc>
                <a:spcPct val="98000"/>
              </a:lnSpc>
              <a:spcBef>
                <a:spcPct val="60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15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August 2024 	Results Day</a:t>
            </a:r>
          </a:p>
          <a:p>
            <a:endParaRPr lang="en-GB" dirty="0"/>
          </a:p>
        </p:txBody>
      </p:sp>
      <p:pic>
        <p:nvPicPr>
          <p:cNvPr id="7" name="Picture 20" descr="j04260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1812" y="-88000"/>
            <a:ext cx="1625083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4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331" y="352063"/>
            <a:ext cx="616566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You have time on your 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55" y="2360884"/>
            <a:ext cx="6973933" cy="33262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deadline for universities to respond to applicants is </a:t>
            </a:r>
            <a:r>
              <a:rPr lang="en-US" b="1" dirty="0">
                <a:solidFill>
                  <a:schemeClr val="bg1"/>
                </a:solidFill>
              </a:rPr>
              <a:t>16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 May 2024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You have until </a:t>
            </a:r>
            <a:r>
              <a:rPr lang="en-US" b="1" dirty="0">
                <a:solidFill>
                  <a:schemeClr val="bg1"/>
                </a:solidFill>
              </a:rPr>
              <a:t>6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 June  2024</a:t>
            </a:r>
            <a:r>
              <a:rPr lang="en-GB" dirty="0">
                <a:solidFill>
                  <a:schemeClr val="bg1"/>
                </a:solidFill>
              </a:rPr>
              <a:t> to decide which you will choose as your firm/ first choice course and which will be your insurance (2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choice) course.  </a:t>
            </a:r>
          </a:p>
        </p:txBody>
      </p:sp>
    </p:spTree>
    <p:extLst>
      <p:ext uri="{BB962C8B-B14F-4D97-AF65-F5344CB8AC3E}">
        <p14:creationId xmlns:p14="http://schemas.microsoft.com/office/powerpoint/2010/main" val="369506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365125"/>
            <a:ext cx="603504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Waiting for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04" y="1547174"/>
            <a:ext cx="8299189" cy="4351338"/>
          </a:xfrm>
        </p:spPr>
        <p:txBody>
          <a:bodyPr>
            <a:no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Do not make any final decisions until you have all the feedback from all five courses so that you make an informed decision.</a:t>
            </a:r>
          </a:p>
          <a:p>
            <a:r>
              <a:rPr lang="en-GB" dirty="0">
                <a:solidFill>
                  <a:schemeClr val="bg1"/>
                </a:solidFill>
              </a:rPr>
              <a:t>Use the next few months to investigate  your chosen universities further and find out more about the courses that are making you offers.</a:t>
            </a:r>
          </a:p>
          <a:p>
            <a:r>
              <a:rPr lang="en-GB" dirty="0">
                <a:solidFill>
                  <a:schemeClr val="bg1"/>
                </a:solidFill>
              </a:rPr>
              <a:t> Universities have seriously ‘upped their game’ over the provision of “virtual” Open Days and Offer Holder Days. There are ever increasing opportunities for “Peer to Peer” chat.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678" y="615872"/>
            <a:ext cx="781672" cy="82406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AD382-62D1-7E5D-8F09-8043AB8B6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993" y="712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731" y="1596949"/>
            <a:ext cx="4530446" cy="235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5" y="4146721"/>
            <a:ext cx="4463110" cy="2507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05" y="1456130"/>
            <a:ext cx="4064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The following slides contain useful sites to investigate your university choices further:</a:t>
            </a:r>
          </a:p>
        </p:txBody>
      </p:sp>
    </p:spTree>
    <p:extLst>
      <p:ext uri="{BB962C8B-B14F-4D97-AF65-F5344CB8AC3E}">
        <p14:creationId xmlns:p14="http://schemas.microsoft.com/office/powerpoint/2010/main" val="394267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47" t="3016" r="59042" b="32857"/>
          <a:stretch/>
        </p:blipFill>
        <p:spPr>
          <a:xfrm>
            <a:off x="1031965" y="2220686"/>
            <a:ext cx="6549410" cy="33663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375" y="130320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724" y="1162815"/>
            <a:ext cx="792549" cy="835224"/>
          </a:xfrm>
          <a:prstGeom prst="rect">
            <a:avLst/>
          </a:prstGeom>
        </p:spPr>
      </p:pic>
      <p:sp>
        <p:nvSpPr>
          <p:cNvPr id="5" name="TextBox 4">
            <a:hlinkClick r:id="rId7"/>
            <a:extLst>
              <a:ext uri="{FF2B5EF4-FFF2-40B4-BE49-F238E27FC236}">
                <a16:creationId xmlns:a16="http://schemas.microsoft.com/office/drawing/2014/main" id="{279D234E-09BE-308A-92C2-AEEEEA165A32}"/>
              </a:ext>
            </a:extLst>
          </p:cNvPr>
          <p:cNvSpPr txBox="1"/>
          <p:nvPr/>
        </p:nvSpPr>
        <p:spPr>
          <a:xfrm>
            <a:off x="1309845" y="140198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7"/>
              </a:rPr>
              <a:t>https://www.manchester.ac.uk/study/undergraduate/webinars/subjects</a:t>
            </a:r>
            <a:r>
              <a:rPr lang="en-GB" dirty="0" smtClean="0">
                <a:solidFill>
                  <a:schemeClr val="bg1"/>
                </a:solidFill>
                <a:hlinkClick r:id="rId7"/>
              </a:rPr>
              <a:t>/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9EF15B-A9BA-483F-B6BD-D3B251C3A603}"/>
              </a:ext>
            </a:extLst>
          </p:cNvPr>
          <p:cNvSpPr txBox="1"/>
          <p:nvPr/>
        </p:nvSpPr>
        <p:spPr>
          <a:xfrm>
            <a:off x="2862482" y="946474"/>
            <a:ext cx="363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Subject Webinars </a:t>
            </a:r>
          </a:p>
        </p:txBody>
      </p:sp>
    </p:spTree>
    <p:extLst>
      <p:ext uri="{BB962C8B-B14F-4D97-AF65-F5344CB8AC3E}">
        <p14:creationId xmlns:p14="http://schemas.microsoft.com/office/powerpoint/2010/main" val="20687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44" y="1141627"/>
            <a:ext cx="3135086" cy="467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Unitasterdays.com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83" t="3968" r="64886" b="31906"/>
          <a:stretch/>
        </p:blipFill>
        <p:spPr>
          <a:xfrm>
            <a:off x="4766569" y="3517685"/>
            <a:ext cx="4377431" cy="26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665" t="3015" r="65303" b="31587"/>
          <a:stretch/>
        </p:blipFill>
        <p:spPr>
          <a:xfrm>
            <a:off x="0" y="2072096"/>
            <a:ext cx="5458019" cy="366238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0484" y="123249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034" y="1070700"/>
            <a:ext cx="79254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09" y="1354377"/>
            <a:ext cx="8482693" cy="663689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Unifrog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- Opportunity for peer to peer interaction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1" t="3968" r="59877" b="29682"/>
          <a:stretch/>
        </p:blipFill>
        <p:spPr>
          <a:xfrm>
            <a:off x="1159327" y="2130878"/>
            <a:ext cx="6867258" cy="374740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057" y="135437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556" y="1182842"/>
            <a:ext cx="64885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8483"/>
            <a:ext cx="78867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Focus for </a:t>
            </a:r>
            <a:r>
              <a:rPr lang="en-GB" b="1" dirty="0" smtClean="0">
                <a:solidFill>
                  <a:srgbClr val="FFFF00"/>
                </a:solidFill>
              </a:rPr>
              <a:t>this evening</a:t>
            </a:r>
            <a:r>
              <a:rPr lang="en-GB" b="1" dirty="0" smtClean="0">
                <a:solidFill>
                  <a:srgbClr val="FFFF00"/>
                </a:solidFill>
              </a:rPr>
              <a:t>: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8439"/>
            <a:ext cx="7886700" cy="4626945"/>
          </a:xfrm>
        </p:spPr>
        <p:txBody>
          <a:bodyPr>
            <a:normAutofit fontScale="70000" lnSpcReduction="20000"/>
          </a:bodyPr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Welcome and introduction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Student Finance – Mr David Seaton, </a:t>
            </a:r>
            <a:r>
              <a:rPr lang="en-GB" dirty="0">
                <a:solidFill>
                  <a:schemeClr val="bg1"/>
                </a:solidFill>
              </a:rPr>
              <a:t>Assistant Director: Student Recruitment &amp; </a:t>
            </a:r>
            <a:r>
              <a:rPr lang="en-GB" dirty="0" smtClean="0">
                <a:solidFill>
                  <a:schemeClr val="bg1"/>
                </a:solidFill>
              </a:rPr>
              <a:t>Admissions at the University of Bedfordshire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apprenticeship route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My </a:t>
            </a:r>
            <a:r>
              <a:rPr lang="en-GB" dirty="0">
                <a:solidFill>
                  <a:schemeClr val="bg1"/>
                </a:solidFill>
              </a:rPr>
              <a:t>UCAS application is submitted…what next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9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 final countdown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FFFF00"/>
                </a:solidFill>
              </a:rPr>
              <a:t>The </a:t>
            </a:r>
            <a:r>
              <a:rPr lang="en-GB" i="1" dirty="0" smtClean="0">
                <a:solidFill>
                  <a:srgbClr val="FFFF00"/>
                </a:solidFill>
              </a:rPr>
              <a:t>presentation will be available via the school website from tomorrow morning</a:t>
            </a:r>
            <a:endParaRPr lang="en-GB" i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09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777" y="288055"/>
            <a:ext cx="5865223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Unconditional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Well done: be pleased with the strong impression that you have made.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But be wary of them- they are not always the best offers.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These must be looked at carefully and checked with your mentor, Mrs Peach, Mrs </a:t>
            </a:r>
            <a:r>
              <a:rPr lang="en-GB" dirty="0" smtClean="0">
                <a:solidFill>
                  <a:schemeClr val="bg1"/>
                </a:solidFill>
              </a:rPr>
              <a:t>Enright </a:t>
            </a:r>
            <a:r>
              <a:rPr lang="en-GB" dirty="0">
                <a:solidFill>
                  <a:schemeClr val="bg1"/>
                </a:solidFill>
              </a:rPr>
              <a:t>or </a:t>
            </a:r>
            <a:r>
              <a:rPr lang="en-GB" dirty="0" smtClean="0">
                <a:solidFill>
                  <a:schemeClr val="bg1"/>
                </a:solidFill>
              </a:rPr>
              <a:t>Mrs Albone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4603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851" y="533225"/>
            <a:ext cx="79254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222" y="365126"/>
            <a:ext cx="556477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Conditional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266413" cy="435133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Y</a:t>
            </a:r>
            <a:r>
              <a:rPr lang="en-GB" dirty="0">
                <a:solidFill>
                  <a:schemeClr val="bg1"/>
                </a:solidFill>
              </a:rPr>
              <a:t>ou need to work out which of the conditional offers will suit you best and offer you the course that you will enjoy the most: </a:t>
            </a:r>
            <a:r>
              <a:rPr lang="en-GB" dirty="0">
                <a:solidFill>
                  <a:srgbClr val="FFFF00"/>
                </a:solidFill>
              </a:rPr>
              <a:t>this will become your firm choice</a:t>
            </a:r>
            <a:r>
              <a:rPr lang="en-GB" dirty="0">
                <a:solidFill>
                  <a:schemeClr val="bg1"/>
                </a:solidFill>
              </a:rPr>
              <a:t>. 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Insurance choice</a:t>
            </a:r>
            <a:r>
              <a:rPr lang="en-GB" dirty="0">
                <a:solidFill>
                  <a:schemeClr val="bg1"/>
                </a:solidFill>
              </a:rPr>
              <a:t>: is there to protect you against the possibility that you do not get the grades to get into your first choice. The offer </a:t>
            </a:r>
            <a:r>
              <a:rPr lang="en-GB" dirty="0" smtClean="0">
                <a:solidFill>
                  <a:schemeClr val="bg1"/>
                </a:solidFill>
              </a:rPr>
              <a:t>must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be lower than your firm choice offer.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6239" y="79019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90" y="610295"/>
            <a:ext cx="79254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2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0" y="365126"/>
            <a:ext cx="6766560" cy="13493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dirty="0"/>
              <a:t>An ideal </a:t>
            </a:r>
            <a:r>
              <a:rPr lang="en-GB" sz="4000" dirty="0"/>
              <a:t>response</a:t>
            </a:r>
            <a:r>
              <a:rPr lang="en-GB" sz="3600" dirty="0"/>
              <a:t> to UCAS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64"/>
            <a:ext cx="7949293" cy="5143536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Consider: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I like this course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I know the modules and topics covered I will enjoy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I have attended a number of in personal and/or virtual events and chatted to current undergraduates there.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What grades are they asking for e.g. </a:t>
            </a:r>
            <a:r>
              <a:rPr lang="en-GB" dirty="0" smtClean="0">
                <a:solidFill>
                  <a:schemeClr val="bg1"/>
                </a:solidFill>
              </a:rPr>
              <a:t>BCC.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Your insurance choice will be the course you picked that is asking for LOWER grades e.g. </a:t>
            </a:r>
            <a:r>
              <a:rPr lang="en-GB" smtClean="0">
                <a:solidFill>
                  <a:schemeClr val="bg1"/>
                </a:solidFill>
              </a:rPr>
              <a:t>CCD.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493" y="61613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944" y="503319"/>
            <a:ext cx="79254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365126"/>
            <a:ext cx="5654583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Sometimes it’s more complicated than that...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58" y="1812562"/>
            <a:ext cx="7039247" cy="4351338"/>
          </a:xfrm>
        </p:spPr>
        <p:txBody>
          <a:bodyPr/>
          <a:lstStyle/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Sometimes students have very good reasons for choosing their firm choice because it is their favourite course even though it is the course that has offered the lowest grades.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If that is your situation, do not worry, have a chat with your mentor, Miss Nodwell, Mrs </a:t>
            </a:r>
            <a:r>
              <a:rPr lang="en-GB" dirty="0" smtClean="0">
                <a:solidFill>
                  <a:schemeClr val="bg1"/>
                </a:solidFill>
              </a:rPr>
              <a:t>Enright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or Mrs Albone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4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365126"/>
            <a:ext cx="6583679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What if I do not get any offers?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Do not worry - this is just round number one.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If you hear back from all universities and you do not get any offers, you get through to round two: </a:t>
            </a:r>
            <a:r>
              <a:rPr lang="en-GB" b="1" dirty="0">
                <a:solidFill>
                  <a:srgbClr val="FFFF00"/>
                </a:solidFill>
              </a:rPr>
              <a:t>UCAS Extra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FFFF00"/>
                </a:solidFill>
              </a:rPr>
              <a:t>UCAS Extra becomes available on 24 February 2024 </a:t>
            </a:r>
            <a:r>
              <a:rPr lang="en-GB" dirty="0">
                <a:solidFill>
                  <a:schemeClr val="bg1"/>
                </a:solidFill>
              </a:rPr>
              <a:t>and we are ready to help you.</a:t>
            </a:r>
          </a:p>
        </p:txBody>
      </p:sp>
    </p:spTree>
    <p:extLst>
      <p:ext uri="{BB962C8B-B14F-4D97-AF65-F5344CB8AC3E}">
        <p14:creationId xmlns:p14="http://schemas.microsoft.com/office/powerpoint/2010/main" val="1541013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1" y="182880"/>
            <a:ext cx="6126480" cy="14604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dirty="0"/>
              <a:t>What if I do not get the grades for my Firm or Insurance offer?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986996" cy="435133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 not worry - it is highly likely there will still be a university place available to you.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On results day UCAS will automatically enter you into clearing – which is now a sophisticated IT process which will make suggestions to you and put you in contact with admissions teams. 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 number of staff will be available to support you through this process if needed.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01" y="679422"/>
            <a:ext cx="792549" cy="83522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0537" y="82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" y="911224"/>
            <a:ext cx="7682514" cy="59467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rgbClr val="FFFF00"/>
                </a:solidFill>
                <a:latin typeface="+mj-lt"/>
              </a:rPr>
              <a:t>And finally…</a:t>
            </a:r>
          </a:p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We have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8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academic weeks remaining. Students should be in school every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day, in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all their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timetabled sessions,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and planning and making most of their study periods. </a:t>
            </a:r>
          </a:p>
          <a:p>
            <a:pPr marL="0" indent="0">
              <a:buNone/>
            </a:pPr>
            <a:endParaRPr lang="en-GB" sz="1000" dirty="0">
              <a:solidFill>
                <a:schemeClr val="bg1"/>
              </a:solidFill>
              <a:latin typeface="+mj-lt"/>
            </a:endParaRPr>
          </a:p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PPE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results: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students have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now received these –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how will this impact of future destination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choices?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GB" sz="1000" dirty="0">
              <a:solidFill>
                <a:schemeClr val="bg1"/>
              </a:solidFill>
              <a:latin typeface="+mj-lt"/>
            </a:endParaRPr>
          </a:p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Mentoring evenings are taking place on the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21</a:t>
            </a:r>
            <a:r>
              <a:rPr lang="en-GB" sz="2400" baseline="30000" dirty="0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(virtual) and 25</a:t>
            </a:r>
            <a:r>
              <a:rPr lang="en-GB" sz="2400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face-to-face)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March.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Appointments will be bookable soon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GB" sz="1000" dirty="0">
              <a:solidFill>
                <a:schemeClr val="bg1"/>
              </a:solidFill>
              <a:latin typeface="+mj-lt"/>
            </a:endParaRPr>
          </a:p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Wednesday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13</a:t>
            </a:r>
            <a:r>
              <a:rPr lang="en-GB" sz="2400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and Thursday 14</a:t>
            </a:r>
            <a:r>
              <a:rPr lang="en-GB" sz="2400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March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National Apprenticeship Show at the MK Dons stadium. This will be an excellent opportunity to speak to employers if students are considering an apprenticeship.  Year 13 are encouraged to attend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on the Wednesday afternoon if they do not have lessons, or after school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744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932" y="1342554"/>
            <a:ext cx="87753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If you have any further questions, please contact a member of the pastoral team…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Lisa Shepherd – Year 13 Year leader</a:t>
            </a:r>
          </a:p>
          <a:p>
            <a:r>
              <a:rPr lang="en-GB" sz="2400" dirty="0" smtClean="0">
                <a:solidFill>
                  <a:schemeClr val="bg1"/>
                </a:solidFill>
                <a:hlinkClick r:id="rId3"/>
              </a:rPr>
              <a:t>Lisa.shepherd@st-pauls.org.uk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Sharon Robinson </a:t>
            </a:r>
            <a:r>
              <a:rPr lang="en-GB" sz="2400" dirty="0">
                <a:solidFill>
                  <a:schemeClr val="bg1"/>
                </a:solidFill>
              </a:rPr>
              <a:t>– </a:t>
            </a:r>
            <a:r>
              <a:rPr lang="en-GB" sz="2400" dirty="0" smtClean="0">
                <a:solidFill>
                  <a:schemeClr val="bg1"/>
                </a:solidFill>
              </a:rPr>
              <a:t>Sixth </a:t>
            </a:r>
            <a:r>
              <a:rPr lang="en-GB" sz="2400" dirty="0">
                <a:solidFill>
                  <a:schemeClr val="bg1"/>
                </a:solidFill>
              </a:rPr>
              <a:t>Form Pastoral and </a:t>
            </a:r>
            <a:r>
              <a:rPr lang="en-GB" sz="2400" dirty="0" smtClean="0">
                <a:solidFill>
                  <a:schemeClr val="bg1"/>
                </a:solidFill>
              </a:rPr>
              <a:t>Chaplaincy Leader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hlinkClick r:id="rId4"/>
              </a:rPr>
              <a:t>Sharon.robinson@st-pauls.org.uk</a:t>
            </a:r>
            <a:r>
              <a:rPr lang="en-GB" sz="2400" dirty="0" smtClean="0"/>
              <a:t> 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Grace </a:t>
            </a:r>
            <a:r>
              <a:rPr lang="en-GB" sz="2400" dirty="0">
                <a:solidFill>
                  <a:schemeClr val="bg1"/>
                </a:solidFill>
              </a:rPr>
              <a:t>Enright – </a:t>
            </a:r>
            <a:r>
              <a:rPr lang="en-GB" sz="2400" dirty="0" smtClean="0">
                <a:solidFill>
                  <a:schemeClr val="bg1"/>
                </a:solidFill>
              </a:rPr>
              <a:t>Sixth </a:t>
            </a:r>
            <a:r>
              <a:rPr lang="en-GB" sz="2400" dirty="0">
                <a:solidFill>
                  <a:schemeClr val="bg1"/>
                </a:solidFill>
              </a:rPr>
              <a:t>Form Study </a:t>
            </a:r>
            <a:r>
              <a:rPr lang="en-GB" sz="2400" dirty="0" smtClean="0">
                <a:solidFill>
                  <a:schemeClr val="bg1"/>
                </a:solidFill>
              </a:rPr>
              <a:t>Supervisor 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hlinkClick r:id="rId5"/>
              </a:rPr>
              <a:t>Grace.Enright@st-pauls.org.uk</a:t>
            </a:r>
            <a:endParaRPr lang="en-GB" sz="2400" dirty="0"/>
          </a:p>
          <a:p>
            <a:r>
              <a:rPr lang="en-GB" sz="2400" dirty="0">
                <a:solidFill>
                  <a:schemeClr val="bg1"/>
                </a:solidFill>
              </a:rPr>
              <a:t>Sharon Albone – UCAS Coordinator</a:t>
            </a:r>
          </a:p>
          <a:p>
            <a:r>
              <a:rPr lang="en-GB" sz="2400" dirty="0">
                <a:solidFill>
                  <a:schemeClr val="bg1"/>
                </a:solidFill>
                <a:hlinkClick r:id="rId6"/>
              </a:rPr>
              <a:t>Sharon.Albone@st-pauls.org.uk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Lois Peach – Administrator for Year 13</a:t>
            </a:r>
          </a:p>
          <a:p>
            <a:r>
              <a:rPr lang="en-GB" sz="2400" dirty="0">
                <a:solidFill>
                  <a:schemeClr val="bg1"/>
                </a:solidFill>
                <a:hlinkClick r:id="rId7"/>
              </a:rPr>
              <a:t>Lois.Peach@st-pauls.org.uk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Fiona Nodwell – Head of 6</a:t>
            </a:r>
            <a:r>
              <a:rPr lang="en-GB" sz="2400" baseline="30000" dirty="0">
                <a:solidFill>
                  <a:schemeClr val="bg1"/>
                </a:solidFill>
              </a:rPr>
              <a:t>th</a:t>
            </a:r>
            <a:r>
              <a:rPr lang="en-GB" sz="2400" dirty="0">
                <a:solidFill>
                  <a:schemeClr val="bg1"/>
                </a:solidFill>
              </a:rPr>
              <a:t> Form</a:t>
            </a:r>
          </a:p>
          <a:p>
            <a:r>
              <a:rPr lang="en-GB" sz="2400" dirty="0">
                <a:solidFill>
                  <a:schemeClr val="bg1"/>
                </a:solidFill>
                <a:hlinkClick r:id="rId8"/>
              </a:rPr>
              <a:t>Fiona.nodwell@st-pauls.org.uk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7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874" y="1697537"/>
            <a:ext cx="4284617" cy="1325563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Student Finance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083" y="3612996"/>
            <a:ext cx="6392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Thank-you to Mr </a:t>
            </a:r>
            <a:r>
              <a:rPr lang="en-GB" sz="2800" dirty="0">
                <a:solidFill>
                  <a:schemeClr val="bg1"/>
                </a:solidFill>
              </a:rPr>
              <a:t>David </a:t>
            </a:r>
            <a:r>
              <a:rPr lang="en-GB" sz="2800" dirty="0" smtClean="0">
                <a:solidFill>
                  <a:schemeClr val="bg1"/>
                </a:solidFill>
              </a:rPr>
              <a:t>Seaton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Assistant </a:t>
            </a:r>
            <a:r>
              <a:rPr lang="en-GB" sz="2800" dirty="0">
                <a:solidFill>
                  <a:schemeClr val="bg1"/>
                </a:solidFill>
              </a:rPr>
              <a:t>Director: Student Recruitment &amp; Admissions at the University of Bedfordshire</a:t>
            </a:r>
          </a:p>
        </p:txBody>
      </p:sp>
    </p:spTree>
    <p:extLst>
      <p:ext uri="{BB962C8B-B14F-4D97-AF65-F5344CB8AC3E}">
        <p14:creationId xmlns:p14="http://schemas.microsoft.com/office/powerpoint/2010/main" val="302461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You can start to sign up for alerts: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hlinkClick r:id="rId3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3"/>
              </a:rPr>
              <a:t>https://www.gov.uk/student-finance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hlinkClick r:id="rId4"/>
              </a:rPr>
              <a:t>https://studentfinance.campaign.gov.uk/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2469" y="309370"/>
            <a:ext cx="5721530" cy="12938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Student Finance Explained</a:t>
            </a:r>
          </a:p>
        </p:txBody>
      </p:sp>
    </p:spTree>
    <p:extLst>
      <p:ext uri="{BB962C8B-B14F-4D97-AF65-F5344CB8AC3E}">
        <p14:creationId xmlns:p14="http://schemas.microsoft.com/office/powerpoint/2010/main" val="398691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021" y="2674713"/>
            <a:ext cx="7000059" cy="1466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This video has kindly been provided by Lilly Bygate, Student Engagement &amp; Recruitment Officer from the University of Bedfordshire.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92901" y="1933302"/>
            <a:ext cx="427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hlinkClick r:id="rId3"/>
              </a:rPr>
              <a:t>Watch this presentation </a:t>
            </a:r>
            <a:endParaRPr lang="en-GB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2469" y="309370"/>
            <a:ext cx="5721530" cy="12938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Student Finance Explained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8021" y="5156656"/>
            <a:ext cx="7887788" cy="1410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3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874" y="1697537"/>
            <a:ext cx="4284617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Apprenticeships</a:t>
            </a:r>
          </a:p>
        </p:txBody>
      </p:sp>
    </p:spTree>
    <p:extLst>
      <p:ext uri="{BB962C8B-B14F-4D97-AF65-F5344CB8AC3E}">
        <p14:creationId xmlns:p14="http://schemas.microsoft.com/office/powerpoint/2010/main" val="321545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206" y="1454583"/>
            <a:ext cx="86574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There are four levels of apprenticeship available, each offering different levels of qualification. </a:t>
            </a:r>
            <a:r>
              <a:rPr lang="en-GB" sz="2000" dirty="0">
                <a:solidFill>
                  <a:schemeClr val="bg1"/>
                </a:solidFill>
              </a:rPr>
              <a:t>S</a:t>
            </a:r>
            <a:r>
              <a:rPr lang="en-GB" sz="2000" dirty="0" smtClean="0">
                <a:solidFill>
                  <a:schemeClr val="bg1"/>
                </a:solidFill>
              </a:rPr>
              <a:t>tudents </a:t>
            </a:r>
            <a:r>
              <a:rPr lang="en-GB" sz="2000" dirty="0">
                <a:solidFill>
                  <a:schemeClr val="bg1"/>
                </a:solidFill>
              </a:rPr>
              <a:t>should be looking 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Higher Level apprenticeships (Level 4 and above)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Degree Level apprenticeships (Levels 5 – 7)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Higher Level apprenticeships (Level 4 and above)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Equivalent to a foundation degree, Higher National Diploma, NVQ Level 4.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Typically need Level 3 qualifications such as A-levels, NVQs or a BTEC, ideally relevant to apprenticeship standard.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Could take up to five years to complete, depending on pace of study.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Degree Level apprenticeships (Levels 5 – 7)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Equivalent to a bachelor’s or master’s degree.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Typically need A-levels, or significant work experience in a similar sector.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Could take up to six years to complete.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Time is split between job and university, usually 80% at work and 20% study.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Will be up against employed adults and, maybe, existing staff.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72047" y="312875"/>
            <a:ext cx="4171953" cy="11417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What level?</a:t>
            </a:r>
          </a:p>
        </p:txBody>
      </p:sp>
    </p:spTree>
    <p:extLst>
      <p:ext uri="{BB962C8B-B14F-4D97-AF65-F5344CB8AC3E}">
        <p14:creationId xmlns:p14="http://schemas.microsoft.com/office/powerpoint/2010/main" val="141024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" y="1230447"/>
            <a:ext cx="866938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What is your end goal?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What do you want to achieve?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What is your learning style?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What are your aptitudes, where do your skills and talents lie?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E.g. Engineering:</a:t>
            </a:r>
          </a:p>
          <a:p>
            <a:r>
              <a:rPr lang="en-GB" sz="2000" dirty="0">
                <a:solidFill>
                  <a:schemeClr val="bg1"/>
                </a:solidFill>
              </a:rPr>
              <a:t>I like independent study, I like looking at why things work, I do not mind exams. Then university might be the better option.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I like to work with others, I like to be hands on when understanding why things work, I don’t really like exams, I want to be out in the real world. Then an apprenticeship might be the better option.</a:t>
            </a:r>
          </a:p>
          <a:p>
            <a:r>
              <a:rPr lang="en-GB" sz="2400" dirty="0">
                <a:solidFill>
                  <a:schemeClr val="bg1"/>
                </a:solidFill>
                <a:hlinkClick r:id="rId3"/>
              </a:rPr>
              <a:t>https://www.ucas.com/understanding-apprenticeships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80160" y="620847"/>
            <a:ext cx="7863840" cy="101518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Is an apprenticeship right for you?</a:t>
            </a:r>
            <a:br>
              <a:rPr lang="en-GB" sz="4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5151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08" y="1519897"/>
            <a:ext cx="90017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GB" sz="2800" dirty="0" smtClean="0">
                <a:solidFill>
                  <a:prstClr val="white"/>
                </a:solidFill>
                <a:latin typeface="Calibri" panose="020F0502020204030204"/>
              </a:rPr>
              <a:t>here </a:t>
            </a:r>
            <a:r>
              <a:rPr lang="en-GB" sz="2800" dirty="0">
                <a:solidFill>
                  <a:prstClr val="white"/>
                </a:solidFill>
                <a:latin typeface="Calibri" panose="020F0502020204030204"/>
              </a:rPr>
              <a:t>is no central processing site for apprenticeships. The websites below show what is on offer at the moment. These are updated daily, </a:t>
            </a:r>
            <a:r>
              <a:rPr lang="en-GB" sz="2800" dirty="0" smtClean="0">
                <a:solidFill>
                  <a:prstClr val="white"/>
                </a:solidFill>
                <a:latin typeface="Calibri" panose="020F0502020204030204"/>
              </a:rPr>
              <a:t>so it would be a good idea to set </a:t>
            </a:r>
            <a:r>
              <a:rPr lang="en-GB" sz="2800" dirty="0">
                <a:solidFill>
                  <a:prstClr val="white"/>
                </a:solidFill>
                <a:latin typeface="Calibri" panose="020F0502020204030204"/>
              </a:rPr>
              <a:t>alerts.</a:t>
            </a: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 panose="020F0502020204030204"/>
                <a:hlinkClick r:id="rId3"/>
              </a:rPr>
              <a:t>https</a:t>
            </a: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3"/>
              </a:rPr>
              <a:t>://www.gov.uk/apply-apprenticeship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4"/>
              </a:rPr>
              <a:t>https://www.apprenticeships.gov.uk/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hlinkClick r:id="rId5"/>
              </a:rPr>
              <a:t>https://careerfinder.ucas.com/jobs/apprenticeship/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6"/>
              </a:rPr>
              <a:t>https://www.getmyfirstjob.co.uk/Choices/Apprenticeships.aspx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7"/>
              </a:rPr>
              <a:t>https://www.cityandguilds.com/apprenticeships</a:t>
            </a: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8"/>
              </a:rPr>
              <a:t>https://www.stepintothenhs.nhs.uk/apprenticeships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5"/>
              </a:rPr>
              <a:t>https://careerfinder.ucas.com/jobs/apprenticeship/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9"/>
              </a:rPr>
              <a:t>https://amazingapprenticeships.com/</a:t>
            </a: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10"/>
              </a:rPr>
              <a:t>https://www.getmyfirstjob.co.uk/discover/search.aspx?page2636=1&amp;size2636=24</a:t>
            </a: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257175" indent="-257175" defTabSz="685800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  <a:hlinkClick r:id="rId11"/>
              </a:rPr>
              <a:t>https://www.prospects.ac.uk/jobs-and-work-experience/apprenticeships/degree-apprenticeships</a:t>
            </a: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257175" indent="-257175" defTabSz="685800">
              <a:buFontTx/>
              <a:buChar char="-"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257175" indent="-257175" defTabSz="685800">
              <a:buFontTx/>
              <a:buChar char="-"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54880" y="378189"/>
            <a:ext cx="4389120" cy="11417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dirty="0"/>
              <a:t>Where do I find the apprenticeships?</a:t>
            </a:r>
          </a:p>
        </p:txBody>
      </p:sp>
    </p:spTree>
    <p:extLst>
      <p:ext uri="{BB962C8B-B14F-4D97-AF65-F5344CB8AC3E}">
        <p14:creationId xmlns:p14="http://schemas.microsoft.com/office/powerpoint/2010/main" val="4086260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2779</TotalTime>
  <Words>1672</Words>
  <Application>Microsoft Office PowerPoint</Application>
  <PresentationFormat>On-screen Show (4:3)</PresentationFormat>
  <Paragraphs>180</Paragraphs>
  <Slides>27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Year 13  Parent Information Evening 29th February 2024 </vt:lpstr>
      <vt:lpstr>Focus for this evening:</vt:lpstr>
      <vt:lpstr>Student Finance</vt:lpstr>
      <vt:lpstr>PowerPoint Presentation</vt:lpstr>
      <vt:lpstr>PowerPoint Presentation</vt:lpstr>
      <vt:lpstr>Apprenticeships</vt:lpstr>
      <vt:lpstr>What level?</vt:lpstr>
      <vt:lpstr>Is an apprenticeship right for you? </vt:lpstr>
      <vt:lpstr>Where do I find the apprenticeships?</vt:lpstr>
      <vt:lpstr>Looking beyond the name of local employers?</vt:lpstr>
      <vt:lpstr>Applying for apprenticeships?</vt:lpstr>
      <vt:lpstr>PowerPoint Presentation</vt:lpstr>
      <vt:lpstr>Key Dates for UCAS</vt:lpstr>
      <vt:lpstr>You have time on your side</vt:lpstr>
      <vt:lpstr>Waiting for feedback</vt:lpstr>
      <vt:lpstr>PowerPoint Presentation</vt:lpstr>
      <vt:lpstr>PowerPoint Presentation</vt:lpstr>
      <vt:lpstr>PowerPoint Presentation</vt:lpstr>
      <vt:lpstr>PowerPoint Presentation</vt:lpstr>
      <vt:lpstr>Unconditional offers</vt:lpstr>
      <vt:lpstr>Conditional offers</vt:lpstr>
      <vt:lpstr>An ideal response to UCAS</vt:lpstr>
      <vt:lpstr>Sometimes it’s more complicated than that...</vt:lpstr>
      <vt:lpstr>What if I do not get any offers?</vt:lpstr>
      <vt:lpstr>What if I do not get the grades for my Firm or Insurance offer?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Nadir Farrell</dc:creator>
  <cp:lastModifiedBy>Lisa Shepherd</cp:lastModifiedBy>
  <cp:revision>95</cp:revision>
  <cp:lastPrinted>2023-02-22T20:25:21Z</cp:lastPrinted>
  <dcterms:created xsi:type="dcterms:W3CDTF">2016-06-15T13:26:03Z</dcterms:created>
  <dcterms:modified xsi:type="dcterms:W3CDTF">2024-02-29T17:07:32Z</dcterms:modified>
</cp:coreProperties>
</file>