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85" r:id="rId2"/>
    <p:sldId id="286" r:id="rId3"/>
    <p:sldId id="261" r:id="rId4"/>
    <p:sldId id="262" r:id="rId5"/>
    <p:sldId id="792" r:id="rId6"/>
    <p:sldId id="793" r:id="rId7"/>
    <p:sldId id="794" r:id="rId8"/>
    <p:sldId id="795" r:id="rId9"/>
    <p:sldId id="796" r:id="rId10"/>
    <p:sldId id="798" r:id="rId11"/>
    <p:sldId id="799" r:id="rId12"/>
    <p:sldId id="800" r:id="rId13"/>
    <p:sldId id="801" r:id="rId14"/>
    <p:sldId id="802" r:id="rId15"/>
    <p:sldId id="803" r:id="rId16"/>
    <p:sldId id="804" r:id="rId1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26" autoAdjust="0"/>
    <p:restoredTop sz="78870" autoAdjust="0"/>
  </p:normalViewPr>
  <p:slideViewPr>
    <p:cSldViewPr snapToGrid="0">
      <p:cViewPr varScale="1">
        <p:scale>
          <a:sx n="87" d="100"/>
          <a:sy n="87" d="100"/>
        </p:scale>
        <p:origin x="191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29B75C-5646-42B7-BD7B-3AC60AF87791}" type="datetimeFigureOut">
              <a:rPr lang="en-GB" smtClean="0"/>
              <a:t>30/06/2026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75A0B-4291-49DB-8121-132CBFFE055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162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75A0B-4291-49DB-8121-132CBFFE055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2314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75A0B-4291-49DB-8121-132CBFFE055D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1369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75A0B-4291-49DB-8121-132CBFFE055D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349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75A0B-4291-49DB-8121-132CBFFE055D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7689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75A0B-4291-49DB-8121-132CBFFE055D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3090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75A0B-4291-49DB-8121-132CBFFE055D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5551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75A0B-4291-49DB-8121-132CBFFE055D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1486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75A0B-4291-49DB-8121-132CBFFE055D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2426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75A0B-4291-49DB-8121-132CBFFE055D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8621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75A0B-4291-49DB-8121-132CBFFE055D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8682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75A0B-4291-49DB-8121-132CBFFE055D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0754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75A0B-4291-49DB-8121-132CBFFE055D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2933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75A0B-4291-49DB-8121-132CBFFE055D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5129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75A0B-4291-49DB-8121-132CBFFE055D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2760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75A0B-4291-49DB-8121-132CBFFE055D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6896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75A0B-4291-49DB-8121-132CBFFE055D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6219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1E71-D3A8-4510-87DC-0CF3E287CA44}" type="datetimeFigureOut">
              <a:rPr lang="en-GB" smtClean="0"/>
              <a:t>30/06/2026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DE7E-AABE-4530-8B2B-44905D6626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286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1E71-D3A8-4510-87DC-0CF3E287CA44}" type="datetimeFigureOut">
              <a:rPr lang="en-GB" smtClean="0"/>
              <a:t>30/06/2026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DE7E-AABE-4530-8B2B-44905D6626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2770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1E71-D3A8-4510-87DC-0CF3E287CA44}" type="datetimeFigureOut">
              <a:rPr lang="en-GB" smtClean="0"/>
              <a:t>30/06/2026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DE7E-AABE-4530-8B2B-44905D6626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6386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1E71-D3A8-4510-87DC-0CF3E287CA44}" type="datetimeFigureOut">
              <a:rPr lang="en-GB" smtClean="0"/>
              <a:t>30/06/2026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DE7E-AABE-4530-8B2B-44905D6626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5776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1E71-D3A8-4510-87DC-0CF3E287CA44}" type="datetimeFigureOut">
              <a:rPr lang="en-GB" smtClean="0"/>
              <a:t>30/06/2026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DE7E-AABE-4530-8B2B-44905D6626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797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1E71-D3A8-4510-87DC-0CF3E287CA44}" type="datetimeFigureOut">
              <a:rPr lang="en-GB" smtClean="0"/>
              <a:t>30/06/2026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DE7E-AABE-4530-8B2B-44905D6626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4781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1E71-D3A8-4510-87DC-0CF3E287CA44}" type="datetimeFigureOut">
              <a:rPr lang="en-GB" smtClean="0"/>
              <a:t>30/06/2026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DE7E-AABE-4530-8B2B-44905D6626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2003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1E71-D3A8-4510-87DC-0CF3E287CA44}" type="datetimeFigureOut">
              <a:rPr lang="en-GB" smtClean="0"/>
              <a:t>30/06/2026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DE7E-AABE-4530-8B2B-44905D6626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1036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1E71-D3A8-4510-87DC-0CF3E287CA44}" type="datetimeFigureOut">
              <a:rPr lang="en-GB" smtClean="0"/>
              <a:t>30/06/2026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DE7E-AABE-4530-8B2B-44905D6626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923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1E71-D3A8-4510-87DC-0CF3E287CA44}" type="datetimeFigureOut">
              <a:rPr lang="en-GB" smtClean="0"/>
              <a:t>30/06/2026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DE7E-AABE-4530-8B2B-44905D6626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444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1E71-D3A8-4510-87DC-0CF3E287CA44}" type="datetimeFigureOut">
              <a:rPr lang="en-GB" smtClean="0"/>
              <a:t>30/06/2026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DE7E-AABE-4530-8B2B-44905D6626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6569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11E71-D3A8-4510-87DC-0CF3E287CA44}" type="datetimeFigureOut">
              <a:rPr lang="en-GB" smtClean="0"/>
              <a:t>30/06/2026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7DE7E-AABE-4530-8B2B-44905D6626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976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hyperlink" Target="mailto:Kay.Klymyszyn@st-pauls.org.uk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png"/><Relationship Id="rId11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bc.co.uk/bitesize/articles/zn3497h" TargetMode="External"/><Relationship Id="rId13" Type="http://schemas.openxmlformats.org/officeDocument/2006/relationships/hyperlink" Target="https://www.bbc.co.uk/bitesize/articles/zxtf4qt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bc.co.uk/bitesize/articles/z83cqhv" TargetMode="External"/><Relationship Id="rId12" Type="http://schemas.openxmlformats.org/officeDocument/2006/relationships/hyperlink" Target="https://www.bbc.co.uk/bitesize/articles/zw8qpbk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s://www.bbc.co.uk/bitesize/articles/z3kbsk7" TargetMode="External"/><Relationship Id="rId11" Type="http://schemas.openxmlformats.org/officeDocument/2006/relationships/hyperlink" Target="https://www.bbc.co.uk/bitesize/articles/zx6nrwx" TargetMode="External"/><Relationship Id="rId5" Type="http://schemas.openxmlformats.org/officeDocument/2006/relationships/hyperlink" Target="https://www.bbc.co.uk/bitesize/articles/zbfrsk7" TargetMode="External"/><Relationship Id="rId15" Type="http://schemas.openxmlformats.org/officeDocument/2006/relationships/image" Target="../media/image2.png"/><Relationship Id="rId10" Type="http://schemas.openxmlformats.org/officeDocument/2006/relationships/hyperlink" Target="https://www.bbc.co.uk/bitesize/articles/z6pv3k7" TargetMode="External"/><Relationship Id="rId4" Type="http://schemas.openxmlformats.org/officeDocument/2006/relationships/notesSlide" Target="../notesSlides/notesSlide16.xml"/><Relationship Id="rId9" Type="http://schemas.openxmlformats.org/officeDocument/2006/relationships/hyperlink" Target="https://www.bbc.co.uk/bitesize/articles/zq2hb82" TargetMode="External"/><Relationship Id="rId14" Type="http://schemas.openxmlformats.org/officeDocument/2006/relationships/hyperlink" Target="https://oxfordlearning.com/5-effective-note-taking-method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hyperlink" Target="mailto:workexperience@st-pauls.org.uk" TargetMode="Externa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mailto:careers@st-pauls.org.uk" TargetMode="External"/><Relationship Id="rId5" Type="http://schemas.openxmlformats.org/officeDocument/2006/relationships/hyperlink" Target="mailto:workexperience@st-pauls.org.uk" TargetMode="Externa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AA8DFA-4FE8-0E8E-1186-BFA377D37A28}"/>
              </a:ext>
            </a:extLst>
          </p:cNvPr>
          <p:cNvSpPr txBox="1"/>
          <p:nvPr/>
        </p:nvSpPr>
        <p:spPr>
          <a:xfrm>
            <a:off x="833377" y="1190503"/>
            <a:ext cx="7048982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+mj-lt"/>
              </a:rPr>
              <a:t>Year 9: Work Experience and Metacognition </a:t>
            </a:r>
          </a:p>
          <a:p>
            <a:pPr algn="ctr"/>
            <a:r>
              <a:rPr lang="en-GB" sz="2200" b="1" i="1" dirty="0">
                <a:solidFill>
                  <a:schemeClr val="bg1"/>
                </a:solidFill>
                <a:latin typeface="+mj-lt"/>
              </a:rPr>
              <a:t>30/6/26</a:t>
            </a:r>
            <a:br>
              <a:rPr lang="en-GB" sz="2600" dirty="0"/>
            </a:br>
            <a:r>
              <a:rPr lang="en-GB" sz="2600" dirty="0">
                <a:solidFill>
                  <a:schemeClr val="bg1"/>
                </a:solidFill>
              </a:rPr>
              <a:t>Head of Year </a:t>
            </a:r>
            <a:br>
              <a:rPr lang="en-GB" sz="2600" dirty="0">
                <a:solidFill>
                  <a:schemeClr val="accent4"/>
                </a:solidFill>
              </a:rPr>
            </a:br>
            <a:r>
              <a:rPr lang="en-GB" sz="2600" dirty="0">
                <a:solidFill>
                  <a:schemeClr val="accent4"/>
                </a:solidFill>
              </a:rPr>
              <a:t>Mrs Bolton</a:t>
            </a:r>
          </a:p>
          <a:p>
            <a:pPr algn="ctr"/>
            <a:r>
              <a:rPr lang="en-GB" sz="1600" dirty="0">
                <a:solidFill>
                  <a:schemeClr val="accent4"/>
                </a:solidFill>
              </a:rPr>
              <a:t>Kaylee.Bolton@st-pauls.org.uk</a:t>
            </a:r>
            <a:br>
              <a:rPr lang="en-GB" sz="2600" dirty="0">
                <a:solidFill>
                  <a:schemeClr val="accent4"/>
                </a:solidFill>
              </a:rPr>
            </a:br>
            <a:br>
              <a:rPr lang="en-GB" sz="2600" dirty="0">
                <a:solidFill>
                  <a:schemeClr val="accent4"/>
                </a:solidFill>
              </a:rPr>
            </a:br>
            <a:r>
              <a:rPr lang="en-GB" sz="2600" dirty="0">
                <a:solidFill>
                  <a:schemeClr val="bg1"/>
                </a:solidFill>
              </a:rPr>
              <a:t>Pastoral Leader</a:t>
            </a:r>
          </a:p>
          <a:p>
            <a:pPr algn="ctr"/>
            <a:r>
              <a:rPr lang="en-GB" sz="2600" dirty="0">
                <a:solidFill>
                  <a:schemeClr val="accent4"/>
                </a:solidFill>
              </a:rPr>
              <a:t>Kay Klymyszyn</a:t>
            </a:r>
            <a:br>
              <a:rPr lang="en-GB" sz="2600" dirty="0">
                <a:solidFill>
                  <a:schemeClr val="accent4"/>
                </a:solidFill>
              </a:rPr>
            </a:br>
            <a:r>
              <a:rPr lang="en-GB" sz="1600" dirty="0">
                <a:solidFill>
                  <a:schemeClr val="accent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Kay.Klymyszyn@st-pauls.org.uk</a:t>
            </a:r>
            <a:endParaRPr lang="en-GB" sz="1600" dirty="0">
              <a:solidFill>
                <a:schemeClr val="accent4"/>
              </a:solidFill>
            </a:endParaRPr>
          </a:p>
          <a:p>
            <a:pPr algn="ctr"/>
            <a:endParaRPr lang="en-GB" sz="1600" dirty="0">
              <a:solidFill>
                <a:schemeClr val="accent4"/>
              </a:solidFill>
            </a:endParaRPr>
          </a:p>
          <a:p>
            <a:pPr algn="ctr"/>
            <a:r>
              <a:rPr lang="en-GB" sz="2600" dirty="0">
                <a:solidFill>
                  <a:schemeClr val="bg1"/>
                </a:solidFill>
              </a:rPr>
              <a:t>Deputy Headteacher </a:t>
            </a:r>
          </a:p>
          <a:p>
            <a:pPr algn="ctr"/>
            <a:r>
              <a:rPr lang="en-GB" sz="2600" dirty="0">
                <a:solidFill>
                  <a:schemeClr val="accent4"/>
                </a:solidFill>
              </a:rPr>
              <a:t>Mrs Eastwood</a:t>
            </a:r>
          </a:p>
          <a:p>
            <a:pPr algn="ctr"/>
            <a:r>
              <a:rPr lang="en-GB" sz="1600" dirty="0">
                <a:solidFill>
                  <a:schemeClr val="accent4"/>
                </a:solidFill>
              </a:rPr>
              <a:t>Catherine.Eastwood@st-pauls.org.uk</a:t>
            </a:r>
          </a:p>
        </p:txBody>
      </p:sp>
      <p:pic>
        <p:nvPicPr>
          <p:cNvPr id="7" name="PPT">
            <a:hlinkClick r:id="" action="ppaction://media"/>
            <a:extLst>
              <a:ext uri="{FF2B5EF4-FFF2-40B4-BE49-F238E27FC236}">
                <a16:creationId xmlns:a16="http://schemas.microsoft.com/office/drawing/2014/main" id="{57DC1949-AF4F-3FAE-CCA1-052BFA59D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7024" y="2141316"/>
            <a:ext cx="950530" cy="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6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C3C4-A0EC-EEDE-532D-EFC9862DB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891" y="1683704"/>
            <a:ext cx="7886700" cy="1325563"/>
          </a:xfrm>
        </p:spPr>
        <p:txBody>
          <a:bodyPr/>
          <a:lstStyle/>
          <a:p>
            <a:r>
              <a:rPr lang="en-GB" b="1" dirty="0">
                <a:solidFill>
                  <a:schemeClr val="accent4"/>
                </a:solidFill>
              </a:rPr>
              <a:t>We want our students to think…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A128C-5D38-0512-6EF6-D32E9A2D2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10" y="2843387"/>
            <a:ext cx="6499185" cy="1093154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solidFill>
                  <a:schemeClr val="bg1"/>
                </a:solidFill>
              </a:rPr>
              <a:t>In order to get ideas, make decisions, weigh something up, do something… we require our brains to think.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1C33F5-EE68-4757-4FC7-4F04EC670C8E}"/>
              </a:ext>
            </a:extLst>
          </p:cNvPr>
          <p:cNvSpPr txBox="1"/>
          <p:nvPr/>
        </p:nvSpPr>
        <p:spPr>
          <a:xfrm>
            <a:off x="1576448" y="5174296"/>
            <a:ext cx="4572000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If you consider just verbs, the Oxford English Dictionary rates the word think as the </a:t>
            </a:r>
            <a:r>
              <a:rPr lang="en-GB" sz="2400" b="1" u="sng" dirty="0">
                <a:solidFill>
                  <a:schemeClr val="bg1"/>
                </a:solidFill>
              </a:rPr>
              <a:t>twelfth most used verb in the English language</a:t>
            </a:r>
            <a:r>
              <a:rPr lang="en-GB" sz="2400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74F928-2DC5-836C-C1D7-1DDDA4BEA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756" y="3353149"/>
            <a:ext cx="2619375" cy="1743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7AFF85-5784-4DC9-7D97-D2809527A1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6979" y="-42787"/>
            <a:ext cx="2921469" cy="195612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8BBD46-7568-3AE6-4B68-EC1336859A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4959" y="43235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3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0F270F-0D08-4084-6338-3753AE943AAA}"/>
              </a:ext>
            </a:extLst>
          </p:cNvPr>
          <p:cNvSpPr txBox="1"/>
          <p:nvPr/>
        </p:nvSpPr>
        <p:spPr>
          <a:xfrm>
            <a:off x="254643" y="1440563"/>
            <a:ext cx="582278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dirty="0">
                <a:solidFill>
                  <a:schemeClr val="bg1"/>
                </a:solidFill>
              </a:rPr>
              <a:t>Teenagers start thinking well before they start any classroom…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D0E3B1-6936-D4A1-DCE5-F914EAEAC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55" y="2319092"/>
            <a:ext cx="1984576" cy="1076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F9592F-E77A-0FA9-3794-E529A46A9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555" y="3473520"/>
            <a:ext cx="1984576" cy="1722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B9E4AF-3578-FD01-8B69-CBC0A4325F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55" y="5254754"/>
            <a:ext cx="1984576" cy="1532337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C302CF22-390B-8133-D483-451A3741F9F4}"/>
              </a:ext>
            </a:extLst>
          </p:cNvPr>
          <p:cNvSpPr/>
          <p:nvPr/>
        </p:nvSpPr>
        <p:spPr>
          <a:xfrm>
            <a:off x="2031458" y="2538782"/>
            <a:ext cx="2183341" cy="3276474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7B9E52-8DB9-4E8E-BA70-7070FECDD42F}"/>
              </a:ext>
            </a:extLst>
          </p:cNvPr>
          <p:cNvSpPr txBox="1"/>
          <p:nvPr/>
        </p:nvSpPr>
        <p:spPr>
          <a:xfrm>
            <a:off x="2031458" y="3623021"/>
            <a:ext cx="21084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</a:rPr>
              <a:t>What do we do when we are asked to think?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977AEB-F5A3-9D13-DFE3-CF647F507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996" y="1178197"/>
            <a:ext cx="2483219" cy="1780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4CE9B9-BFB2-444D-A23D-BB8A66F9E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0076" y="3392144"/>
            <a:ext cx="1961305" cy="25812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8B3673-0F85-FEFE-456A-EF0ECCA73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5544" y="3808865"/>
            <a:ext cx="2483219" cy="16830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49D6B8E-66F3-DF9C-E31D-D78855EE8866}"/>
              </a:ext>
            </a:extLst>
          </p:cNvPr>
          <p:cNvSpPr txBox="1"/>
          <p:nvPr/>
        </p:nvSpPr>
        <p:spPr>
          <a:xfrm>
            <a:off x="5970729" y="2934085"/>
            <a:ext cx="3055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DECISION MAKING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0581EE-7383-6338-6695-2494E904175F}"/>
              </a:ext>
            </a:extLst>
          </p:cNvPr>
          <p:cNvSpPr txBox="1"/>
          <p:nvPr/>
        </p:nvSpPr>
        <p:spPr>
          <a:xfrm>
            <a:off x="3738267" y="5951264"/>
            <a:ext cx="3055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MEMORY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F8EB0C-06B4-CB02-D945-D6E16B6C60E1}"/>
              </a:ext>
            </a:extLst>
          </p:cNvPr>
          <p:cNvSpPr txBox="1"/>
          <p:nvPr/>
        </p:nvSpPr>
        <p:spPr>
          <a:xfrm>
            <a:off x="6571833" y="5399758"/>
            <a:ext cx="2454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CREATIVITY/NEW IDEAS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ADA360-D016-AC26-53B5-DB5EFBE61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57534" y="22951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0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DDEC-2783-1973-D70E-8C407A2B7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478" y="102431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3400" b="1" dirty="0">
                <a:solidFill>
                  <a:schemeClr val="accent4"/>
                </a:solidFill>
              </a:rPr>
              <a:t>Ways to support teens to think hard. Questions should be…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95269-4AEC-3E9F-5902-630C080DC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159" y="2644706"/>
            <a:ext cx="7496165" cy="37268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• </a:t>
            </a:r>
            <a:r>
              <a:rPr lang="en-GB" b="1" u="sng" dirty="0">
                <a:solidFill>
                  <a:schemeClr val="bg1"/>
                </a:solidFill>
              </a:rPr>
              <a:t>Open-ended. </a:t>
            </a:r>
            <a:r>
              <a:rPr lang="en-GB" dirty="0">
                <a:solidFill>
                  <a:schemeClr val="bg1"/>
                </a:solidFill>
              </a:rPr>
              <a:t>Give your child some space to reflect on their thinking: Can you tell me more about why you think that?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•</a:t>
            </a:r>
            <a:r>
              <a:rPr lang="en-GB" b="1" u="sng" dirty="0">
                <a:solidFill>
                  <a:schemeClr val="bg1"/>
                </a:solidFill>
              </a:rPr>
              <a:t> Solution-focused</a:t>
            </a:r>
            <a:r>
              <a:rPr lang="en-GB" dirty="0">
                <a:solidFill>
                  <a:schemeClr val="bg1"/>
                </a:solidFill>
              </a:rPr>
              <a:t>. Encourage them to think about how they can use their understanding to change things in the future: How could you handle that differently next time?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• </a:t>
            </a:r>
            <a:r>
              <a:rPr lang="en-GB" b="1" u="sng" dirty="0">
                <a:solidFill>
                  <a:schemeClr val="bg1"/>
                </a:solidFill>
              </a:rPr>
              <a:t>Process-oriented. </a:t>
            </a:r>
            <a:r>
              <a:rPr lang="en-GB" dirty="0">
                <a:solidFill>
                  <a:schemeClr val="bg1"/>
                </a:solidFill>
              </a:rPr>
              <a:t>Ask questions that help your child get a better idea of how their thought process works: How will you know when this drawing is finished?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6CA0F9-A45F-46A3-BE65-8A3ECED3E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478" y="16194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2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8734D-E384-0FC0-8FFA-13058FA2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06848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chemeClr val="accent4"/>
                </a:solidFill>
              </a:rPr>
              <a:t>Here are nine simple questions that can help develop metacognitive strategies in each of the three stages of learning</a:t>
            </a:r>
            <a:r>
              <a:rPr lang="en-GB" sz="32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8A785-637F-1140-987A-41E88C2C8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422" y="3429000"/>
            <a:ext cx="6536079" cy="3249592"/>
          </a:xfrm>
        </p:spPr>
        <p:txBody>
          <a:bodyPr>
            <a:normAutofit fontScale="92500"/>
          </a:bodyPr>
          <a:lstStyle/>
          <a:p>
            <a:r>
              <a:rPr lang="en-GB" b="1" u="sng" dirty="0">
                <a:solidFill>
                  <a:schemeClr val="bg1"/>
                </a:solidFill>
              </a:rPr>
              <a:t>Before a Task </a:t>
            </a:r>
            <a:r>
              <a:rPr lang="en-GB" dirty="0">
                <a:solidFill>
                  <a:schemeClr val="bg1"/>
                </a:solidFill>
              </a:rPr>
              <a:t>- Is this similar to a previous task? What do I want to achieve? What should I do first?</a:t>
            </a:r>
          </a:p>
          <a:p>
            <a:r>
              <a:rPr lang="en-GB" b="1" u="sng" dirty="0">
                <a:solidFill>
                  <a:schemeClr val="bg1"/>
                </a:solidFill>
              </a:rPr>
              <a:t>During a Task </a:t>
            </a:r>
            <a:r>
              <a:rPr lang="en-GB" dirty="0">
                <a:solidFill>
                  <a:schemeClr val="bg1"/>
                </a:solidFill>
              </a:rPr>
              <a:t>- Am I on the right track? What can I do differently? Who can I ask for help?</a:t>
            </a:r>
          </a:p>
          <a:p>
            <a:r>
              <a:rPr lang="en-GB" b="1" u="sng" dirty="0">
                <a:solidFill>
                  <a:schemeClr val="bg1"/>
                </a:solidFill>
              </a:rPr>
              <a:t>After a Task </a:t>
            </a:r>
            <a:r>
              <a:rPr lang="en-GB" dirty="0">
                <a:solidFill>
                  <a:schemeClr val="bg1"/>
                </a:solidFill>
              </a:rPr>
              <a:t>- What worked well? What could I have done better? Can I apply this to other situations?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563DD5-8944-AA3E-C13C-0677AA109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545" y="26644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2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D39AC-B9A2-5072-EB01-A825718DA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12367"/>
            <a:ext cx="78867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accent4"/>
                </a:solidFill>
              </a:rPr>
              <a:t>Metacognitive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353A5-1765-CECB-F8F2-B176CAE7B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1689904"/>
            <a:ext cx="7194610" cy="4988688"/>
          </a:xfrm>
        </p:spPr>
        <p:txBody>
          <a:bodyPr>
            <a:normAutofit fontScale="85000" lnSpcReduction="20000"/>
          </a:bodyPr>
          <a:lstStyle/>
          <a:p>
            <a:r>
              <a:rPr lang="en-GB" b="1" u="sng" dirty="0">
                <a:solidFill>
                  <a:schemeClr val="bg1"/>
                </a:solidFill>
              </a:rPr>
              <a:t>Predicting outcomes- </a:t>
            </a:r>
            <a:r>
              <a:rPr lang="en-GB" dirty="0">
                <a:solidFill>
                  <a:schemeClr val="bg1"/>
                </a:solidFill>
              </a:rPr>
              <a:t>It helps the learner realise which information is needed to solve a problem and compare the initial understanding to the final result. </a:t>
            </a:r>
          </a:p>
          <a:p>
            <a:r>
              <a:rPr lang="en-GB" b="1" u="sng" dirty="0">
                <a:solidFill>
                  <a:schemeClr val="bg1"/>
                </a:solidFill>
              </a:rPr>
              <a:t>Evaluating work- </a:t>
            </a:r>
            <a:r>
              <a:rPr lang="en-GB" dirty="0">
                <a:solidFill>
                  <a:schemeClr val="bg1"/>
                </a:solidFill>
              </a:rPr>
              <a:t>Identifying strengths and weaknesses in the child’s thinking process as well as in their work is key. </a:t>
            </a:r>
          </a:p>
          <a:p>
            <a:r>
              <a:rPr lang="en-GB" b="1" u="sng" dirty="0">
                <a:solidFill>
                  <a:schemeClr val="bg1"/>
                </a:solidFill>
              </a:rPr>
              <a:t>Questioning-</a:t>
            </a:r>
            <a:r>
              <a:rPr lang="en-GB" dirty="0">
                <a:solidFill>
                  <a:schemeClr val="bg1"/>
                </a:solidFill>
              </a:rPr>
              <a:t> Ask questions such as “what are you doing now? “why are you doing it?” and “how does it help you?” </a:t>
            </a:r>
          </a:p>
          <a:p>
            <a:r>
              <a:rPr lang="en-GB" b="1" u="sng" dirty="0">
                <a:solidFill>
                  <a:schemeClr val="bg1"/>
                </a:solidFill>
              </a:rPr>
              <a:t>Self-assessing – </a:t>
            </a:r>
            <a:r>
              <a:rPr lang="en-GB" dirty="0">
                <a:solidFill>
                  <a:schemeClr val="bg1"/>
                </a:solidFill>
              </a:rPr>
              <a:t>Children must reflect on their performance to determine: what they’ve learned, how well they’ve learned it and the skills they needed to develop to solve the task. </a:t>
            </a:r>
          </a:p>
          <a:p>
            <a:r>
              <a:rPr lang="en-GB" b="1" u="sng" dirty="0">
                <a:solidFill>
                  <a:schemeClr val="bg1"/>
                </a:solidFill>
              </a:rPr>
              <a:t>Self-questioning- </a:t>
            </a:r>
            <a:r>
              <a:rPr lang="en-GB" dirty="0">
                <a:solidFill>
                  <a:schemeClr val="bg1"/>
                </a:solidFill>
              </a:rPr>
              <a:t>Children question their own knowledge while learning and working, in order to direct their thinking and determine the help they may need.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D41AAC-F4E0-BFB8-FE22-1FD1FD8D2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712" y="17942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1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819DC-8DFC-0B7A-8820-187C4B45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1475"/>
            <a:ext cx="78867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accent4"/>
                </a:solidFill>
              </a:rPr>
              <a:t>Metacognitive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582BF-FBC6-8675-49B6-48059349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261" y="2033356"/>
            <a:ext cx="7080089" cy="41938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• </a:t>
            </a:r>
            <a:r>
              <a:rPr lang="en-GB" b="1" u="sng" dirty="0">
                <a:solidFill>
                  <a:schemeClr val="bg1"/>
                </a:solidFill>
              </a:rPr>
              <a:t>Using discourse </a:t>
            </a:r>
            <a:r>
              <a:rPr lang="en-GB" dirty="0">
                <a:solidFill>
                  <a:schemeClr val="bg1"/>
                </a:solidFill>
              </a:rPr>
              <a:t>– Discussing ideas with parents and teachers’ helps them ask questions, recognise gaps in their own knowledge, as well as learn from others.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• </a:t>
            </a:r>
            <a:r>
              <a:rPr lang="en-GB" b="1" u="sng" dirty="0">
                <a:solidFill>
                  <a:schemeClr val="bg1"/>
                </a:solidFill>
              </a:rPr>
              <a:t>Critiquing - </a:t>
            </a:r>
            <a:r>
              <a:rPr lang="en-GB" dirty="0">
                <a:solidFill>
                  <a:schemeClr val="bg1"/>
                </a:solidFill>
              </a:rPr>
              <a:t>Giving and receiving constructive feedback helps learners to verbalise their thinking and to improve their performance and thinking process.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• </a:t>
            </a:r>
            <a:r>
              <a:rPr lang="en-GB" b="1" u="sng" dirty="0">
                <a:solidFill>
                  <a:schemeClr val="bg1"/>
                </a:solidFill>
              </a:rPr>
              <a:t>Revising - </a:t>
            </a:r>
            <a:r>
              <a:rPr lang="en-GB" dirty="0">
                <a:solidFill>
                  <a:schemeClr val="bg1"/>
                </a:solidFill>
              </a:rPr>
              <a:t>After receiving feedback children update their thinking and this helps knowledge stick in their long- term memory. Regular homework=5months extra progress in a year!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65343F-14A9-E379-D862-0B444722A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49" y="20333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6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C1F2E-9F8E-0706-F5FB-82BCC8E06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497" y="651318"/>
            <a:ext cx="7886700" cy="1325563"/>
          </a:xfrm>
        </p:spPr>
        <p:txBody>
          <a:bodyPr>
            <a:normAutofit/>
          </a:bodyPr>
          <a:lstStyle/>
          <a:p>
            <a:r>
              <a:rPr lang="en-GB" sz="3400" b="1" dirty="0">
                <a:solidFill>
                  <a:schemeClr val="accent4"/>
                </a:solidFill>
              </a:rPr>
              <a:t>More support on Metacognition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3A4C841-500F-9385-8E57-8A1223C73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5747"/>
              </p:ext>
            </p:extLst>
          </p:nvPr>
        </p:nvGraphicFramePr>
        <p:xfrm>
          <a:off x="549797" y="1752127"/>
          <a:ext cx="8044405" cy="4982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4658">
                  <a:extLst>
                    <a:ext uri="{9D8B030D-6E8A-4147-A177-3AD203B41FA5}">
                      <a16:colId xmlns:a16="http://schemas.microsoft.com/office/drawing/2014/main" val="1001660550"/>
                    </a:ext>
                  </a:extLst>
                </a:gridCol>
                <a:gridCol w="4129747">
                  <a:extLst>
                    <a:ext uri="{9D8B030D-6E8A-4147-A177-3AD203B41FA5}">
                      <a16:colId xmlns:a16="http://schemas.microsoft.com/office/drawing/2014/main" val="3795768553"/>
                    </a:ext>
                  </a:extLst>
                </a:gridCol>
              </a:tblGrid>
              <a:tr h="304612">
                <a:tc>
                  <a:txBody>
                    <a:bodyPr/>
                    <a:lstStyle/>
                    <a:p>
                      <a:r>
                        <a:rPr lang="en-GB" dirty="0"/>
                        <a:t>Focus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268474"/>
                  </a:ext>
                </a:extLst>
              </a:tr>
              <a:tr h="533070">
                <a:tc>
                  <a:txBody>
                    <a:bodyPr/>
                    <a:lstStyle/>
                    <a:p>
                      <a:r>
                        <a:rPr lang="en-GB" dirty="0"/>
                        <a:t>Five ways to motivate your teen to study at 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hlinkClick r:id="rId5"/>
                        </a:rPr>
                        <a:t>https://www.bbc.co.uk/bitesize/articles/zbfrsk7</a:t>
                      </a:r>
                      <a:endParaRPr lang="en-GB" sz="1400" dirty="0"/>
                    </a:p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264513"/>
                  </a:ext>
                </a:extLst>
              </a:tr>
              <a:tr h="596211">
                <a:tc>
                  <a:txBody>
                    <a:bodyPr/>
                    <a:lstStyle/>
                    <a:p>
                      <a:r>
                        <a:rPr lang="en-GB" dirty="0"/>
                        <a:t>Can’t sleep, won’t sleep? Five ways to get your child’s sleep back on track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hlinkClick r:id="rId6"/>
                        </a:rPr>
                        <a:t>https://www.bbc.co.uk/bitesize/articles/z3kbsk7</a:t>
                      </a:r>
                      <a:r>
                        <a:rPr lang="en-GB" sz="1400" dirty="0"/>
                        <a:t> </a:t>
                      </a:r>
                    </a:p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752384"/>
                  </a:ext>
                </a:extLst>
              </a:tr>
              <a:tr h="417348">
                <a:tc>
                  <a:txBody>
                    <a:bodyPr/>
                    <a:lstStyle/>
                    <a:p>
                      <a:r>
                        <a:rPr lang="en-GB" dirty="0"/>
                        <a:t>Revision: how to get organised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7"/>
                        </a:rPr>
                        <a:t>https://www.bbc.co.uk/bitesize/articles/z83cqhv</a:t>
                      </a:r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107128"/>
                  </a:ext>
                </a:extLst>
              </a:tr>
              <a:tr h="417348">
                <a:tc>
                  <a:txBody>
                    <a:bodyPr/>
                    <a:lstStyle/>
                    <a:p>
                      <a:r>
                        <a:rPr lang="en-GB" dirty="0"/>
                        <a:t>Revision: timetables and planning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8"/>
                        </a:rPr>
                        <a:t>https://www.bbc.co.uk/bitesize/articles/zn3497h</a:t>
                      </a:r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066141"/>
                  </a:ext>
                </a:extLst>
              </a:tr>
              <a:tr h="417348">
                <a:tc>
                  <a:txBody>
                    <a:bodyPr/>
                    <a:lstStyle/>
                    <a:p>
                      <a:r>
                        <a:rPr lang="en-GB" dirty="0"/>
                        <a:t>Revision: how to stay motivated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9"/>
                        </a:rPr>
                        <a:t>https://www.bbc.co.uk/bitesize/articles/zq2hb82</a:t>
                      </a:r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426820"/>
                  </a:ext>
                </a:extLst>
              </a:tr>
              <a:tr h="417348">
                <a:tc>
                  <a:txBody>
                    <a:bodyPr/>
                    <a:lstStyle/>
                    <a:p>
                      <a:r>
                        <a:rPr lang="en-GB" dirty="0"/>
                        <a:t>Revision: memory hacks and tips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0"/>
                        </a:rPr>
                        <a:t>https://www.bbc.co.uk/bitesize/articles/z6pv3k7</a:t>
                      </a:r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269335"/>
                  </a:ext>
                </a:extLst>
              </a:tr>
              <a:tr h="417348">
                <a:tc>
                  <a:txBody>
                    <a:bodyPr/>
                    <a:lstStyle/>
                    <a:p>
                      <a:r>
                        <a:rPr lang="en-GB" dirty="0"/>
                        <a:t>Revision: how to use past exam papers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1"/>
                        </a:rPr>
                        <a:t>https://www.bbc.co.uk/bitesize/articles/zx6nrwx</a:t>
                      </a:r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2073711"/>
                  </a:ext>
                </a:extLst>
              </a:tr>
              <a:tr h="337853">
                <a:tc>
                  <a:txBody>
                    <a:bodyPr/>
                    <a:lstStyle/>
                    <a:p>
                      <a:r>
                        <a:rPr lang="en-GB" dirty="0"/>
                        <a:t>Revision: top revision tips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2"/>
                        </a:rPr>
                        <a:t>https://www.bbc.co.uk/bitesize/articles/zw8qpbk</a:t>
                      </a:r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457507"/>
                  </a:ext>
                </a:extLst>
              </a:tr>
              <a:tr h="337853">
                <a:tc>
                  <a:txBody>
                    <a:bodyPr/>
                    <a:lstStyle/>
                    <a:p>
                      <a:r>
                        <a:rPr lang="en-GB" dirty="0"/>
                        <a:t>Revision: how to keep calm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3"/>
                        </a:rPr>
                        <a:t>https://www.bbc.co.uk/bitesize/articles/zxtf4qt</a:t>
                      </a:r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933283"/>
                  </a:ext>
                </a:extLst>
              </a:tr>
              <a:tr h="431533">
                <a:tc>
                  <a:txBody>
                    <a:bodyPr/>
                    <a:lstStyle/>
                    <a:p>
                      <a:r>
                        <a:rPr lang="en-GB" dirty="0"/>
                        <a:t>Making Notes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4"/>
                        </a:rPr>
                        <a:t>https://oxfordlearning.com/5-effective-note-taking-methods/</a:t>
                      </a:r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443598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A33E6B-3610-2B23-1444-4E310BB773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87821" y="12647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4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1BA5F-2EE3-E293-0751-030A1E113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9" y="666068"/>
            <a:ext cx="78867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accent4"/>
                </a:solidFill>
              </a:rPr>
              <a:t>Year 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FBA26-E261-1554-685D-6F10F1E35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344" y="2141578"/>
            <a:ext cx="8426370" cy="4281848"/>
          </a:xfrm>
        </p:spPr>
        <p:txBody>
          <a:bodyPr>
            <a:normAutofit fontScale="92500" lnSpcReduction="10000"/>
          </a:bodyPr>
          <a:lstStyle/>
          <a:p>
            <a:r>
              <a:rPr lang="en-GB" u="sng" dirty="0">
                <a:solidFill>
                  <a:schemeClr val="bg1"/>
                </a:solidFill>
              </a:rPr>
              <a:t>Work Related Learning Day</a:t>
            </a:r>
            <a:r>
              <a:rPr lang="en-GB" dirty="0">
                <a:solidFill>
                  <a:schemeClr val="bg1"/>
                </a:solidFill>
              </a:rPr>
              <a:t>: Wednesday 8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July</a:t>
            </a:r>
          </a:p>
          <a:p>
            <a:r>
              <a:rPr lang="en-GB" u="sng" dirty="0">
                <a:solidFill>
                  <a:schemeClr val="bg1"/>
                </a:solidFill>
              </a:rPr>
              <a:t>Trips Day: </a:t>
            </a:r>
            <a:r>
              <a:rPr lang="en-GB" dirty="0">
                <a:solidFill>
                  <a:schemeClr val="bg1"/>
                </a:solidFill>
              </a:rPr>
              <a:t>Thursday 9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July</a:t>
            </a:r>
          </a:p>
          <a:p>
            <a:r>
              <a:rPr lang="en-GB" u="sng" dirty="0">
                <a:solidFill>
                  <a:schemeClr val="bg1"/>
                </a:solidFill>
              </a:rPr>
              <a:t>Sports Day</a:t>
            </a:r>
            <a:r>
              <a:rPr lang="en-GB" dirty="0">
                <a:solidFill>
                  <a:schemeClr val="bg1"/>
                </a:solidFill>
              </a:rPr>
              <a:t>: Friday 10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July</a:t>
            </a:r>
          </a:p>
          <a:p>
            <a:r>
              <a:rPr lang="en-GB" u="sng" dirty="0">
                <a:solidFill>
                  <a:schemeClr val="bg1"/>
                </a:solidFill>
              </a:rPr>
              <a:t>End of term and rewards assembly: </a:t>
            </a:r>
            <a:r>
              <a:rPr lang="en-GB" dirty="0">
                <a:solidFill>
                  <a:schemeClr val="bg1"/>
                </a:solidFill>
              </a:rPr>
              <a:t>Friday 17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July, 2:30pm</a:t>
            </a:r>
          </a:p>
          <a:p>
            <a:r>
              <a:rPr lang="en-GB" dirty="0">
                <a:solidFill>
                  <a:schemeClr val="bg1"/>
                </a:solidFill>
              </a:rPr>
              <a:t>Official end of KS3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Over the Summer, please ensure students have correct uniform, equipment etc., so they come back in September prepared for KS4. </a:t>
            </a:r>
          </a:p>
          <a:p>
            <a:r>
              <a:rPr lang="en-GB" u="sng" dirty="0">
                <a:solidFill>
                  <a:schemeClr val="bg1"/>
                </a:solidFill>
              </a:rPr>
              <a:t>Back to school: </a:t>
            </a:r>
            <a:r>
              <a:rPr lang="en-GB" dirty="0">
                <a:solidFill>
                  <a:schemeClr val="bg1"/>
                </a:solidFill>
              </a:rPr>
              <a:t>Thursday 3</a:t>
            </a:r>
            <a:r>
              <a:rPr lang="en-GB" baseline="30000" dirty="0">
                <a:solidFill>
                  <a:schemeClr val="bg1"/>
                </a:solidFill>
              </a:rPr>
              <a:t>rd</a:t>
            </a:r>
            <a:r>
              <a:rPr lang="en-GB" dirty="0">
                <a:solidFill>
                  <a:schemeClr val="bg1"/>
                </a:solidFill>
              </a:rPr>
              <a:t> September 2026</a:t>
            </a:r>
          </a:p>
          <a:p>
            <a:endParaRPr lang="en-GB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06D7E7-34EA-1973-A2DB-DFC2AFAF5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4265" y="24205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7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804DA-B794-ACAA-FB5B-6D5C26291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333BC3-D5D5-E678-FD7E-61BC3BE6E89A}"/>
              </a:ext>
            </a:extLst>
          </p:cNvPr>
          <p:cNvSpPr/>
          <p:nvPr/>
        </p:nvSpPr>
        <p:spPr>
          <a:xfrm>
            <a:off x="1059083" y="830752"/>
            <a:ext cx="7025833" cy="154657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Work Experience</a:t>
            </a:r>
          </a:p>
          <a:p>
            <a:pPr algn="ctr"/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18</a:t>
            </a:r>
            <a:r>
              <a:rPr lang="en-US" sz="3200" b="1" baseline="30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January 2027– 29</a:t>
            </a:r>
            <a:r>
              <a:rPr lang="en-US" sz="3200" b="1" baseline="30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January 2027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B30E1A-9CEE-51EC-FE61-798025B9181A}"/>
              </a:ext>
            </a:extLst>
          </p:cNvPr>
          <p:cNvSpPr txBox="1"/>
          <p:nvPr/>
        </p:nvSpPr>
        <p:spPr>
          <a:xfrm>
            <a:off x="869128" y="2746093"/>
            <a:ext cx="6518787" cy="38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What parents have received 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Launch letter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Work Experience support booklet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Placement tool video (how to enter a placement) 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Unifrog parent accounts activated with instructions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r>
              <a:rPr lang="en-GB" sz="2400" b="1" dirty="0">
                <a:solidFill>
                  <a:schemeClr val="bg1"/>
                </a:solidFill>
              </a:rPr>
              <a:t>Students have received 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Launch Assembly 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Support sessions – to find a placement and how to enter it onto Unifrog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Class chart updates </a:t>
            </a:r>
          </a:p>
          <a:p>
            <a:endParaRPr lang="en-GB" sz="135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4D0457-B8EA-08E3-4661-443606358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30887" y="27460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713007-72E6-E45A-4FBF-A87B4FCC0782}"/>
              </a:ext>
            </a:extLst>
          </p:cNvPr>
          <p:cNvSpPr/>
          <p:nvPr/>
        </p:nvSpPr>
        <p:spPr>
          <a:xfrm>
            <a:off x="2931390" y="895229"/>
            <a:ext cx="3281219" cy="59247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What's to come…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185346-322D-D057-94B8-2FADA6032E6E}"/>
              </a:ext>
            </a:extLst>
          </p:cNvPr>
          <p:cNvSpPr txBox="1"/>
          <p:nvPr/>
        </p:nvSpPr>
        <p:spPr>
          <a:xfrm>
            <a:off x="127322" y="1996985"/>
            <a:ext cx="75351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Summer booklet to be sent home at the end of term. To help and support your child in securing a placement 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Reminder letters to be sent home throughout the summer holidays 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Support sessions throughout September/October/November and December 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Extra support will be provided for EHCP/ Emmaus and EAL  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Where possible careers will advertise placements on Class Charts, this will be a first come first serve basis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The first 40 students that have secured and entered their placements onto Unifrog will receive at free breakfast in October. Spaces are still available…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en-GB" sz="2200" dirty="0">
              <a:solidFill>
                <a:schemeClr val="bg1"/>
              </a:solidFill>
            </a:endParaRPr>
          </a:p>
          <a:p>
            <a:r>
              <a:rPr lang="en-GB" sz="2200" dirty="0">
                <a:solidFill>
                  <a:schemeClr val="bg1"/>
                </a:solidFill>
              </a:rPr>
              <a:t>Would parents value a support session in finding a placement? Please email </a:t>
            </a:r>
            <a:r>
              <a:rPr lang="en-GB" sz="22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workexperience@st-pauls.org.uk</a:t>
            </a:r>
            <a:r>
              <a:rPr lang="en-GB" sz="2200" dirty="0">
                <a:solidFill>
                  <a:schemeClr val="bg1"/>
                </a:solidFill>
              </a:rPr>
              <a:t> to show your interest. 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6D1031-DF08-FE7F-BF90-F864B1559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23485" y="12549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0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5DCF5F-3C5B-E2B1-195B-EAF31D0A2897}"/>
              </a:ext>
            </a:extLst>
          </p:cNvPr>
          <p:cNvSpPr txBox="1"/>
          <p:nvPr/>
        </p:nvSpPr>
        <p:spPr>
          <a:xfrm>
            <a:off x="219919" y="1213252"/>
            <a:ext cx="87041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u="sng" dirty="0">
                <a:solidFill>
                  <a:schemeClr val="accent4"/>
                </a:solidFill>
              </a:rPr>
              <a:t>Process and Guidance – How to find a placement? </a:t>
            </a:r>
            <a:endParaRPr lang="en-GB" sz="2600" b="1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FF369E-F260-3AA2-9E63-EC63E1776CFD}"/>
              </a:ext>
            </a:extLst>
          </p:cNvPr>
          <p:cNvSpPr txBox="1"/>
          <p:nvPr/>
        </p:nvSpPr>
        <p:spPr>
          <a:xfrm>
            <a:off x="219918" y="2056686"/>
            <a:ext cx="892408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1.Think of what you would like to do? What subjects do you enjoy/ or are good at? What hobbies do you have? Think of your skills/abilities and interests</a:t>
            </a:r>
          </a:p>
          <a:p>
            <a:pPr marL="342900" indent="-342900">
              <a:buAutoNum type="arabicPeriod"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2. Research Companies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3.Contact by Email/ Telephone – Templates are at the back of the combined work experience booklet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4. Once Work Experience is agreed you need the contact details to fill in on Unifrog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chemeClr val="bg1"/>
                </a:solidFill>
              </a:rPr>
              <a:t>Name of Business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chemeClr val="bg1"/>
                </a:solidFill>
              </a:rPr>
              <a:t>Contacts Name you are speaking with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chemeClr val="bg1"/>
                </a:solidFill>
              </a:rPr>
              <a:t>Contacts Email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chemeClr val="bg1"/>
                </a:solidFill>
              </a:rPr>
              <a:t>Contacts/ Company Telephone number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chemeClr val="bg1"/>
                </a:solidFill>
              </a:rPr>
              <a:t>Contacts/ Company address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Please ensure you arrange an interview with your employer once you have secured a placement.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7E2BED-4360-ED70-49FD-93A0CC253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025" y="5083868"/>
            <a:ext cx="2102088" cy="7714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037FDF-B30E-D5FC-0A09-11DFCB241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7494" y="26173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3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70FA13-BA0C-99DC-61C4-47943F0D1032}"/>
              </a:ext>
            </a:extLst>
          </p:cNvPr>
          <p:cNvSpPr txBox="1"/>
          <p:nvPr/>
        </p:nvSpPr>
        <p:spPr>
          <a:xfrm>
            <a:off x="589239" y="2312668"/>
            <a:ext cx="73164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Students have been informed and reminded multiple times to start looking for their 2 weeks worth of work experience placement. 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The deadline for work experience is Monday 7</a:t>
            </a:r>
            <a:r>
              <a:rPr lang="en-GB" sz="2000" baseline="30000" dirty="0">
                <a:solidFill>
                  <a:schemeClr val="bg1"/>
                </a:solidFill>
              </a:rPr>
              <a:t>th</a:t>
            </a:r>
            <a:r>
              <a:rPr lang="en-GB" sz="2000" dirty="0">
                <a:solidFill>
                  <a:schemeClr val="bg1"/>
                </a:solidFill>
              </a:rPr>
              <a:t> December 2026, as this allows the careers team to complete all relevant checks. 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Parents that require further assistance please email on </a:t>
            </a:r>
            <a:r>
              <a:rPr lang="en-GB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workexperience@st-pauls.org.uk</a:t>
            </a:r>
            <a:r>
              <a:rPr lang="en-GB" sz="2000" dirty="0">
                <a:solidFill>
                  <a:schemeClr val="bg1"/>
                </a:solidFill>
              </a:rPr>
              <a:t> or </a:t>
            </a:r>
            <a:r>
              <a:rPr lang="en-GB" sz="20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careers@st-pauls.org.uk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Students are advised to message on class charts/ visit the careers office (J205) or speak to a teacher if they need assistance.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4B9453-3B0B-346A-2663-5B214531B8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2705" y="12399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3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48720-CEAC-421F-6EF7-01DEA5195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2969"/>
            <a:ext cx="78867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accent4"/>
                </a:solidFill>
              </a:rPr>
              <a:t>Metacognition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44586-397E-C608-826C-9B9895195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29" y="1958532"/>
            <a:ext cx="6140370" cy="248879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What is it?</a:t>
            </a:r>
          </a:p>
          <a:p>
            <a:r>
              <a:rPr lang="en-GB" dirty="0">
                <a:solidFill>
                  <a:schemeClr val="bg1"/>
                </a:solidFill>
              </a:rPr>
              <a:t>Why is this useful for my child?</a:t>
            </a:r>
          </a:p>
          <a:p>
            <a:r>
              <a:rPr lang="en-GB" dirty="0">
                <a:solidFill>
                  <a:schemeClr val="bg1"/>
                </a:solidFill>
              </a:rPr>
              <a:t>What strategies can I use to support my child at home?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92AE66-AADB-3E50-C6A6-57F29373D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335" y="3927626"/>
            <a:ext cx="3448050" cy="235975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CFDFC8-E340-AB52-E06D-7B6C9E6B5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130" y="4899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9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4053B-2F42-0734-FEC5-675A6CA3A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788988"/>
            <a:ext cx="78867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accent4"/>
                </a:solidFill>
              </a:rPr>
              <a:t>Metacognition: What is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0C9C0-D31D-C504-4697-DBCE67FB2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2114551"/>
            <a:ext cx="7886700" cy="278923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Metacognition is commonly defined as "thinking about your own thinking".</a:t>
            </a:r>
          </a:p>
          <a:p>
            <a:r>
              <a:rPr lang="en-GB" dirty="0">
                <a:solidFill>
                  <a:schemeClr val="bg1"/>
                </a:solidFill>
              </a:rPr>
              <a:t> It is the ability to step back, observe how you process information, and consciously control your own learning, decision-making, and focus.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0DA69B-C29E-7F27-7BF2-AFE7D348F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6543" y="4445001"/>
            <a:ext cx="3490913" cy="223996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F3BEAD-CCF3-D7F5-3B68-9C6CAA57C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622" y="51383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4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4915E-85F3-0B2D-F88F-31265563A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4762"/>
            <a:ext cx="78867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accent4"/>
                </a:solidFill>
              </a:rPr>
              <a:t>Metacognition: Why is this useful for students?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54499-8F8C-020F-538D-767BD1DC2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91" y="2671873"/>
            <a:ext cx="6480617" cy="386765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1. It transforms students from passive receivers of information into autonomous learners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2. They understand their learning in a much deeper way.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3. Build resilience; When students struggle with difficult material, metacognition prevents them from giving up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4. Lifelong skills; It gives students the ability to "learn how to learn."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525196-B3B2-6D2D-6755-98865CCBE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853" y="21845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2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2100</TotalTime>
  <Words>1387</Words>
  <Application>Microsoft Office PowerPoint</Application>
  <PresentationFormat>On-screen Show (4:3)</PresentationFormat>
  <Paragraphs>138</Paragraphs>
  <Slides>16</Slides>
  <Notes>16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 Theme</vt:lpstr>
      <vt:lpstr>PowerPoint Presentation</vt:lpstr>
      <vt:lpstr>Year 9</vt:lpstr>
      <vt:lpstr>PowerPoint Presentation</vt:lpstr>
      <vt:lpstr>PowerPoint Presentation</vt:lpstr>
      <vt:lpstr>PowerPoint Presentation</vt:lpstr>
      <vt:lpstr>PowerPoint Presentation</vt:lpstr>
      <vt:lpstr>Metacognition</vt:lpstr>
      <vt:lpstr>Metacognition: What is it?</vt:lpstr>
      <vt:lpstr>Metacognition: Why is this useful for students?</vt:lpstr>
      <vt:lpstr>We want our students to think…</vt:lpstr>
      <vt:lpstr>PowerPoint Presentation</vt:lpstr>
      <vt:lpstr>Ways to support teens to think hard. Questions should be…</vt:lpstr>
      <vt:lpstr>Here are nine simple questions that can help develop metacognitive strategies in each of the three stages of learning.</vt:lpstr>
      <vt:lpstr>Metacognitive strategies</vt:lpstr>
      <vt:lpstr>Metacognitive strategies</vt:lpstr>
      <vt:lpstr>More support on Metacognition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Josephine Clark</dc:creator>
  <cp:lastModifiedBy>Nadir Farrell</cp:lastModifiedBy>
  <cp:revision>193</cp:revision>
  <cp:lastPrinted>2026-06-29T10:05:18Z</cp:lastPrinted>
  <dcterms:created xsi:type="dcterms:W3CDTF">2016-06-15T12:18:49Z</dcterms:created>
  <dcterms:modified xsi:type="dcterms:W3CDTF">2026-06-30T12:26:13Z</dcterms:modified>
</cp:coreProperties>
</file>