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96" r:id="rId6"/>
    <p:sldId id="328" r:id="rId7"/>
    <p:sldId id="334" r:id="rId8"/>
    <p:sldId id="274" r:id="rId9"/>
    <p:sldId id="333" r:id="rId10"/>
    <p:sldId id="290" r:id="rId11"/>
    <p:sldId id="276" r:id="rId12"/>
    <p:sldId id="293" r:id="rId13"/>
    <p:sldId id="292" r:id="rId14"/>
    <p:sldId id="294" r:id="rId15"/>
    <p:sldId id="291" r:id="rId16"/>
    <p:sldId id="285" r:id="rId17"/>
    <p:sldId id="29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8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Hoarty" userId="a5966386-f115-41ab-b9e8-64a2975934b7" providerId="ADAL" clId="{8890A570-3846-42E5-B4BD-B87EE060ABE9}"/>
    <pc:docChg chg="undo custSel addSld delSld modSld">
      <pc:chgData name="Jo-Anne Hoarty" userId="a5966386-f115-41ab-b9e8-64a2975934b7" providerId="ADAL" clId="{8890A570-3846-42E5-B4BD-B87EE060ABE9}" dt="2026-01-22T09:13:26.158" v="295" actId="20577"/>
      <pc:docMkLst>
        <pc:docMk/>
      </pc:docMkLst>
      <pc:sldChg chg="modSp mod">
        <pc:chgData name="Jo-Anne Hoarty" userId="a5966386-f115-41ab-b9e8-64a2975934b7" providerId="ADAL" clId="{8890A570-3846-42E5-B4BD-B87EE060ABE9}" dt="2026-01-22T07:45:32.618" v="270" actId="20577"/>
        <pc:sldMkLst>
          <pc:docMk/>
          <pc:sldMk cId="2485398039" sldId="276"/>
        </pc:sldMkLst>
        <pc:spChg chg="mod">
          <ac:chgData name="Jo-Anne Hoarty" userId="a5966386-f115-41ab-b9e8-64a2975934b7" providerId="ADAL" clId="{8890A570-3846-42E5-B4BD-B87EE060ABE9}" dt="2026-01-22T07:45:32.618" v="270" actId="20577"/>
          <ac:spMkLst>
            <pc:docMk/>
            <pc:sldMk cId="2485398039" sldId="276"/>
            <ac:spMk id="5" creationId="{AA6D7E22-9453-ACF8-1303-560CF6423EF6}"/>
          </ac:spMkLst>
        </pc:spChg>
      </pc:sldChg>
      <pc:sldChg chg="modSp mod">
        <pc:chgData name="Jo-Anne Hoarty" userId="a5966386-f115-41ab-b9e8-64a2975934b7" providerId="ADAL" clId="{8890A570-3846-42E5-B4BD-B87EE060ABE9}" dt="2026-01-22T09:13:26.158" v="295" actId="20577"/>
        <pc:sldMkLst>
          <pc:docMk/>
          <pc:sldMk cId="3683191225" sldId="285"/>
        </pc:sldMkLst>
        <pc:spChg chg="mod">
          <ac:chgData name="Jo-Anne Hoarty" userId="a5966386-f115-41ab-b9e8-64a2975934b7" providerId="ADAL" clId="{8890A570-3846-42E5-B4BD-B87EE060ABE9}" dt="2026-01-22T09:13:26.158" v="295" actId="20577"/>
          <ac:spMkLst>
            <pc:docMk/>
            <pc:sldMk cId="3683191225" sldId="285"/>
            <ac:spMk id="3" creationId="{2EFD9DE0-705F-6FE8-AA69-6E7E3E682BC0}"/>
          </ac:spMkLst>
        </pc:spChg>
      </pc:sldChg>
      <pc:sldChg chg="modSp mod">
        <pc:chgData name="Jo-Anne Hoarty" userId="a5966386-f115-41ab-b9e8-64a2975934b7" providerId="ADAL" clId="{8890A570-3846-42E5-B4BD-B87EE060ABE9}" dt="2026-01-22T09:13:07.086" v="289" actId="20577"/>
        <pc:sldMkLst>
          <pc:docMk/>
          <pc:sldMk cId="762804812" sldId="294"/>
        </pc:sldMkLst>
        <pc:spChg chg="mod">
          <ac:chgData name="Jo-Anne Hoarty" userId="a5966386-f115-41ab-b9e8-64a2975934b7" providerId="ADAL" clId="{8890A570-3846-42E5-B4BD-B87EE060ABE9}" dt="2026-01-22T09:13:07.086" v="289" actId="20577"/>
          <ac:spMkLst>
            <pc:docMk/>
            <pc:sldMk cId="762804812" sldId="294"/>
            <ac:spMk id="4" creationId="{D290F0BE-757A-8E48-15D2-B4A57DFD06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C6410-AC4D-4486-83BB-A76751192275}" type="datetimeFigureOut">
              <a:rPr lang="en-GB" smtClean="0"/>
              <a:t>30/01/2026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DCD3D-87EB-4916-BCE3-80444F1BA641}" type="slidenum">
              <a:rPr lang="en-GB" smtClean="0"/>
              <a:t>‹#›</a:t>
            </a:fld>
            <a:endParaRPr lang="en-GB"/>
          </a:p>
        </p:txBody>
      </p:sp>
    </p:spTree>
    <p:extLst>
      <p:ext uri="{BB962C8B-B14F-4D97-AF65-F5344CB8AC3E}">
        <p14:creationId xmlns:p14="http://schemas.microsoft.com/office/powerpoint/2010/main" val="69921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Cambria" panose="02040503050406030204" pitchFamily="18" charset="0"/>
                <a:cs typeface="Arial" panose="020B0604020202020204" pitchFamily="34" charset="0"/>
              </a:rPr>
              <a:t>The Foundation</a:t>
            </a:r>
            <a:endParaRPr lang="en-GB" sz="18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pPr>
            <a:r>
              <a:rPr lang="en-GB" sz="1800" i="1" dirty="0">
                <a:effectLst/>
                <a:latin typeface="Arial" panose="020B0604020202020204" pitchFamily="34" charset="0"/>
                <a:ea typeface="Cambria" panose="02040503050406030204" pitchFamily="18" charset="0"/>
                <a:cs typeface="Arial" panose="020B0604020202020204" pitchFamily="34" charset="0"/>
              </a:rPr>
              <a:t>This is a Catholic School in which we strive to achieve academic excellence and where we love, serve and do the best that is possible. </a:t>
            </a:r>
          </a:p>
          <a:p>
            <a:pPr>
              <a:lnSpc>
                <a:spcPct val="115000"/>
              </a:lnSpc>
              <a:spcAft>
                <a:spcPts val="1000"/>
              </a:spcAft>
            </a:pPr>
            <a:endParaRPr lang="en-GB" sz="1800" dirty="0">
              <a:effectLst/>
              <a:latin typeface="Arial" panose="020B0604020202020204" pitchFamily="34" charset="0"/>
              <a:ea typeface="Cambria" panose="02040503050406030204" pitchFamily="18" charset="0"/>
              <a:cs typeface="Times New Roman" panose="02020603050405020304" pitchFamily="18" charset="0"/>
            </a:endParaRPr>
          </a:p>
          <a:p>
            <a:r>
              <a:rPr lang="en-GB" dirty="0"/>
              <a:t>Mission statement is the foundation of everything that we do.  We have to make it fully alive in our community and part of the very fabric of the place and defines our school culture.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D7FD3-B9DA-42A5-937C-25AA7AA290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826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ED7FD3-B9DA-42A5-937C-25AA7AA290DA}" type="slidenum">
              <a:rPr lang="en-GB" smtClean="0"/>
              <a:t>4</a:t>
            </a:fld>
            <a:endParaRPr lang="en-GB"/>
          </a:p>
        </p:txBody>
      </p:sp>
    </p:spTree>
    <p:extLst>
      <p:ext uri="{BB962C8B-B14F-4D97-AF65-F5344CB8AC3E}">
        <p14:creationId xmlns:p14="http://schemas.microsoft.com/office/powerpoint/2010/main" val="86667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Briefly explain two sides to whole school curriculum CST / Academic Excellence embedded through Learning Talents</a:t>
            </a:r>
          </a:p>
        </p:txBody>
      </p:sp>
      <p:sp>
        <p:nvSpPr>
          <p:cNvPr id="4" name="Slide Number Placeholder 3"/>
          <p:cNvSpPr>
            <a:spLocks noGrp="1"/>
          </p:cNvSpPr>
          <p:nvPr>
            <p:ph type="sldNum" sz="quarter" idx="5"/>
          </p:nvPr>
        </p:nvSpPr>
        <p:spPr/>
        <p:txBody>
          <a:bodyPr/>
          <a:lstStyle/>
          <a:p>
            <a:fld id="{2ACDCD3D-87EB-4916-BCE3-80444F1BA641}" type="slidenum">
              <a:rPr lang="en-GB" smtClean="0"/>
              <a:t>5</a:t>
            </a:fld>
            <a:endParaRPr lang="en-GB"/>
          </a:p>
        </p:txBody>
      </p:sp>
    </p:spTree>
    <p:extLst>
      <p:ext uri="{BB962C8B-B14F-4D97-AF65-F5344CB8AC3E}">
        <p14:creationId xmlns:p14="http://schemas.microsoft.com/office/powerpoint/2010/main" val="173580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ED7FD3-B9DA-42A5-937C-25AA7AA290DA}" type="slidenum">
              <a:rPr lang="en-GB" smtClean="0"/>
              <a:t>6</a:t>
            </a:fld>
            <a:endParaRPr lang="en-GB"/>
          </a:p>
        </p:txBody>
      </p:sp>
    </p:spTree>
    <p:extLst>
      <p:ext uri="{BB962C8B-B14F-4D97-AF65-F5344CB8AC3E}">
        <p14:creationId xmlns:p14="http://schemas.microsoft.com/office/powerpoint/2010/main" val="121005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Mention extra curricular </a:t>
            </a:r>
            <a:r>
              <a:rPr lang="en-GB" err="1"/>
              <a:t>dofe</a:t>
            </a:r>
            <a:endParaRPr lang="en-GB"/>
          </a:p>
          <a:p>
            <a:r>
              <a:rPr lang="en-GB"/>
              <a:t>PSHE </a:t>
            </a:r>
          </a:p>
          <a:p>
            <a:r>
              <a:rPr lang="en-GB"/>
              <a:t>WEX / Careers </a:t>
            </a:r>
          </a:p>
          <a:p>
            <a:r>
              <a:rPr lang="en-GB"/>
              <a:t>World challenge </a:t>
            </a:r>
          </a:p>
        </p:txBody>
      </p:sp>
      <p:sp>
        <p:nvSpPr>
          <p:cNvPr id="4" name="Slide Number Placeholder 3"/>
          <p:cNvSpPr>
            <a:spLocks noGrp="1"/>
          </p:cNvSpPr>
          <p:nvPr>
            <p:ph type="sldNum" sz="quarter" idx="5"/>
          </p:nvPr>
        </p:nvSpPr>
        <p:spPr/>
        <p:txBody>
          <a:bodyPr/>
          <a:lstStyle/>
          <a:p>
            <a:fld id="{2ACDCD3D-87EB-4916-BCE3-80444F1BA641}" type="slidenum">
              <a:rPr lang="en-GB" smtClean="0"/>
              <a:t>7</a:t>
            </a:fld>
            <a:endParaRPr lang="en-GB"/>
          </a:p>
        </p:txBody>
      </p:sp>
    </p:spTree>
    <p:extLst>
      <p:ext uri="{BB962C8B-B14F-4D97-AF65-F5344CB8AC3E}">
        <p14:creationId xmlns:p14="http://schemas.microsoft.com/office/powerpoint/2010/main" val="356563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how at post 16 they will be making more significant choices and thinking through this process thoroughly in year 8 should help them later on in life too. </a:t>
            </a:r>
          </a:p>
        </p:txBody>
      </p:sp>
      <p:sp>
        <p:nvSpPr>
          <p:cNvPr id="4" name="Slide Number Placeholder 3"/>
          <p:cNvSpPr>
            <a:spLocks noGrp="1"/>
          </p:cNvSpPr>
          <p:nvPr>
            <p:ph type="sldNum" sz="quarter" idx="5"/>
          </p:nvPr>
        </p:nvSpPr>
        <p:spPr/>
        <p:txBody>
          <a:bodyPr/>
          <a:lstStyle/>
          <a:p>
            <a:fld id="{2ACDCD3D-87EB-4916-BCE3-80444F1BA641}" type="slidenum">
              <a:rPr lang="en-GB" smtClean="0"/>
              <a:t>12</a:t>
            </a:fld>
            <a:endParaRPr lang="en-GB"/>
          </a:p>
        </p:txBody>
      </p:sp>
    </p:spTree>
    <p:extLst>
      <p:ext uri="{BB962C8B-B14F-4D97-AF65-F5344CB8AC3E}">
        <p14:creationId xmlns:p14="http://schemas.microsoft.com/office/powerpoint/2010/main" val="3767989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111E71-D3A8-4510-87DC-0CF3E287CA44}"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125286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111E71-D3A8-4510-87DC-0CF3E287CA44}"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386277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111E71-D3A8-4510-87DC-0CF3E287CA44}"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194638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111E71-D3A8-4510-87DC-0CF3E287CA44}"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300577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11E71-D3A8-4510-87DC-0CF3E287CA44}"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70679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111E71-D3A8-4510-87DC-0CF3E287CA44}" type="datetimeFigureOut">
              <a:rPr lang="en-GB" smtClean="0"/>
              <a:t>30/01/2026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149478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111E71-D3A8-4510-87DC-0CF3E287CA44}" type="datetimeFigureOut">
              <a:rPr lang="en-GB" smtClean="0"/>
              <a:t>30/01/2026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335200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111E71-D3A8-4510-87DC-0CF3E287CA44}" type="datetimeFigureOut">
              <a:rPr lang="en-GB" smtClean="0"/>
              <a:t>30/01/2026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386103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11E71-D3A8-4510-87DC-0CF3E287CA44}" type="datetimeFigureOut">
              <a:rPr lang="en-GB" smtClean="0"/>
              <a:t>30/01/2026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17292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111E71-D3A8-4510-87DC-0CF3E287CA44}" type="datetimeFigureOut">
              <a:rPr lang="en-GB" smtClean="0"/>
              <a:t>30/01/2026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20544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111E71-D3A8-4510-87DC-0CF3E287CA44}" type="datetimeFigureOut">
              <a:rPr lang="en-GB" smtClean="0"/>
              <a:t>30/01/2026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181656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11E71-D3A8-4510-87DC-0CF3E287CA44}" type="datetimeFigureOut">
              <a:rPr lang="en-GB" smtClean="0"/>
              <a:t>30/01/2026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7DE7E-AABE-4530-8B2B-44905D6626F4}" type="slidenum">
              <a:rPr lang="en-GB" smtClean="0"/>
              <a:t>‹#›</a:t>
            </a:fld>
            <a:endParaRPr lang="en-GB"/>
          </a:p>
        </p:txBody>
      </p:sp>
    </p:spTree>
    <p:extLst>
      <p:ext uri="{BB962C8B-B14F-4D97-AF65-F5344CB8AC3E}">
        <p14:creationId xmlns:p14="http://schemas.microsoft.com/office/powerpoint/2010/main" val="313976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09515"/>
            <a:ext cx="6858000" cy="1790700"/>
          </a:xfrm>
        </p:spPr>
        <p:txBody>
          <a:bodyPr>
            <a:normAutofit fontScale="90000"/>
          </a:bodyPr>
          <a:lstStyle/>
          <a:p>
            <a:r>
              <a:rPr lang="en-GB">
                <a:solidFill>
                  <a:schemeClr val="accent4"/>
                </a:solidFill>
                <a:latin typeface="Arial" panose="020B0604020202020204" pitchFamily="34" charset="0"/>
                <a:cs typeface="Arial" panose="020B0604020202020204" pitchFamily="34" charset="0"/>
              </a:rPr>
              <a:t>Year 8 Options  Information Evening</a:t>
            </a:r>
          </a:p>
        </p:txBody>
      </p:sp>
      <p:sp>
        <p:nvSpPr>
          <p:cNvPr id="3" name="Subtitle 2"/>
          <p:cNvSpPr>
            <a:spLocks noGrp="1"/>
          </p:cNvSpPr>
          <p:nvPr>
            <p:ph type="subTitle" idx="1"/>
          </p:nvPr>
        </p:nvSpPr>
        <p:spPr>
          <a:xfrm>
            <a:off x="1143000" y="4421225"/>
            <a:ext cx="6858000" cy="1241822"/>
          </a:xfrm>
        </p:spPr>
        <p:txBody>
          <a:bodyPr>
            <a:normAutofit/>
          </a:bodyPr>
          <a:lstStyle/>
          <a:p>
            <a:r>
              <a:rPr lang="en-GB" sz="3600" dirty="0">
                <a:solidFill>
                  <a:schemeClr val="bg1"/>
                </a:solidFill>
                <a:latin typeface="Arial" panose="020B0604020202020204" pitchFamily="34" charset="0"/>
                <a:cs typeface="Arial" panose="020B0604020202020204" pitchFamily="34" charset="0"/>
              </a:rPr>
              <a:t> February  2026</a:t>
            </a:r>
          </a:p>
        </p:txBody>
      </p:sp>
    </p:spTree>
    <p:extLst>
      <p:ext uri="{BB962C8B-B14F-4D97-AF65-F5344CB8AC3E}">
        <p14:creationId xmlns:p14="http://schemas.microsoft.com/office/powerpoint/2010/main" val="297283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061C5-8AB9-3E2E-CF47-99398F0D18A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9039EEB-0925-68AD-F98A-18228C07116F}"/>
              </a:ext>
            </a:extLst>
          </p:cNvPr>
          <p:cNvPicPr>
            <a:picLocks noChangeAspect="1"/>
          </p:cNvPicPr>
          <p:nvPr/>
        </p:nvPicPr>
        <p:blipFill>
          <a:blip r:embed="rId2"/>
          <a:stretch>
            <a:fillRect/>
          </a:stretch>
        </p:blipFill>
        <p:spPr>
          <a:xfrm>
            <a:off x="1672086" y="2447722"/>
            <a:ext cx="5172075" cy="3028950"/>
          </a:xfrm>
          <a:prstGeom prst="rect">
            <a:avLst/>
          </a:prstGeom>
        </p:spPr>
      </p:pic>
      <p:sp>
        <p:nvSpPr>
          <p:cNvPr id="5" name="TextBox 4">
            <a:extLst>
              <a:ext uri="{FF2B5EF4-FFF2-40B4-BE49-F238E27FC236}">
                <a16:creationId xmlns:a16="http://schemas.microsoft.com/office/drawing/2014/main" id="{00D41108-2DFA-57D8-E554-8EC8E4BB5F6D}"/>
              </a:ext>
            </a:extLst>
          </p:cNvPr>
          <p:cNvSpPr txBox="1"/>
          <p:nvPr/>
        </p:nvSpPr>
        <p:spPr>
          <a:xfrm>
            <a:off x="1371599" y="1381328"/>
            <a:ext cx="6921375" cy="553998"/>
          </a:xfrm>
          <a:prstGeom prst="rect">
            <a:avLst/>
          </a:prstGeom>
          <a:noFill/>
        </p:spPr>
        <p:txBody>
          <a:bodyPr wrap="square" rtlCol="0">
            <a:spAutoFit/>
          </a:bodyPr>
          <a:lstStyle/>
          <a:p>
            <a:r>
              <a:rPr lang="en-GB" sz="3000" b="1" dirty="0">
                <a:solidFill>
                  <a:srgbClr val="FFC000"/>
                </a:solidFill>
              </a:rPr>
              <a:t>Students will get to choose one from each:</a:t>
            </a:r>
          </a:p>
        </p:txBody>
      </p:sp>
    </p:spTree>
    <p:extLst>
      <p:ext uri="{BB962C8B-B14F-4D97-AF65-F5344CB8AC3E}">
        <p14:creationId xmlns:p14="http://schemas.microsoft.com/office/powerpoint/2010/main" val="1574428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57B3F-8A8C-52D9-D67D-BDBFE9A9E60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F569544-C111-09CE-0A64-C5EA07DF3080}"/>
              </a:ext>
            </a:extLst>
          </p:cNvPr>
          <p:cNvSpPr txBox="1"/>
          <p:nvPr/>
        </p:nvSpPr>
        <p:spPr>
          <a:xfrm>
            <a:off x="1371599" y="1381328"/>
            <a:ext cx="5904689" cy="1477328"/>
          </a:xfrm>
          <a:prstGeom prst="rect">
            <a:avLst/>
          </a:prstGeom>
          <a:noFill/>
        </p:spPr>
        <p:txBody>
          <a:bodyPr wrap="square" rtlCol="0">
            <a:spAutoFit/>
          </a:bodyPr>
          <a:lstStyle/>
          <a:p>
            <a:r>
              <a:rPr lang="en-GB" sz="3000" b="1" dirty="0">
                <a:solidFill>
                  <a:srgbClr val="FFC000"/>
                </a:solidFill>
              </a:rPr>
              <a:t>In addition to this, children will also choose a Technology Specialism from:</a:t>
            </a:r>
          </a:p>
        </p:txBody>
      </p:sp>
      <p:sp>
        <p:nvSpPr>
          <p:cNvPr id="4" name="TextBox 3">
            <a:extLst>
              <a:ext uri="{FF2B5EF4-FFF2-40B4-BE49-F238E27FC236}">
                <a16:creationId xmlns:a16="http://schemas.microsoft.com/office/drawing/2014/main" id="{D290F0BE-757A-8E48-15D2-B4A57DFD062D}"/>
              </a:ext>
            </a:extLst>
          </p:cNvPr>
          <p:cNvSpPr txBox="1"/>
          <p:nvPr/>
        </p:nvSpPr>
        <p:spPr>
          <a:xfrm>
            <a:off x="642025" y="2957608"/>
            <a:ext cx="8025319" cy="1292662"/>
          </a:xfrm>
          <a:prstGeom prst="rect">
            <a:avLst/>
          </a:prstGeom>
          <a:noFill/>
        </p:spPr>
        <p:txBody>
          <a:bodyPr wrap="square">
            <a:spAutoFit/>
          </a:bodyPr>
          <a:lstStyle/>
          <a:p>
            <a:pPr marL="457200" indent="-457200">
              <a:buFont typeface="Arial" panose="020B0604020202020204" pitchFamily="34" charset="0"/>
              <a:buChar char="•"/>
            </a:pPr>
            <a:r>
              <a:rPr lang="en-GB" sz="2600" dirty="0">
                <a:solidFill>
                  <a:schemeClr val="bg1"/>
                </a:solidFill>
              </a:rPr>
              <a:t>OCR GCSE Design and Technology</a:t>
            </a:r>
          </a:p>
          <a:p>
            <a:pPr marL="457200" indent="-457200">
              <a:buFont typeface="Arial" panose="020B0604020202020204" pitchFamily="34" charset="0"/>
              <a:buChar char="•"/>
            </a:pPr>
            <a:r>
              <a:rPr lang="en-GB" sz="2600" dirty="0">
                <a:solidFill>
                  <a:schemeClr val="bg1"/>
                </a:solidFill>
              </a:rPr>
              <a:t>QA Food Preparation and Nutrition</a:t>
            </a:r>
          </a:p>
          <a:p>
            <a:pPr marL="457200" indent="-457200">
              <a:buFont typeface="Arial" panose="020B0604020202020204" pitchFamily="34" charset="0"/>
              <a:buChar char="•"/>
            </a:pPr>
            <a:r>
              <a:rPr lang="en-GB" sz="2600" dirty="0">
                <a:solidFill>
                  <a:schemeClr val="bg1"/>
                </a:solidFill>
              </a:rPr>
              <a:t>OCR Cambridge National in Engineering Manufacturing</a:t>
            </a:r>
          </a:p>
        </p:txBody>
      </p:sp>
      <p:sp>
        <p:nvSpPr>
          <p:cNvPr id="6" name="TextBox 5">
            <a:extLst>
              <a:ext uri="{FF2B5EF4-FFF2-40B4-BE49-F238E27FC236}">
                <a16:creationId xmlns:a16="http://schemas.microsoft.com/office/drawing/2014/main" id="{7CAAB9CD-DB25-656C-DF8C-1C0E807E0D5A}"/>
              </a:ext>
            </a:extLst>
          </p:cNvPr>
          <p:cNvSpPr txBox="1"/>
          <p:nvPr/>
        </p:nvSpPr>
        <p:spPr>
          <a:xfrm>
            <a:off x="719847" y="4883285"/>
            <a:ext cx="6556441" cy="1200329"/>
          </a:xfrm>
          <a:prstGeom prst="rect">
            <a:avLst/>
          </a:prstGeom>
          <a:noFill/>
        </p:spPr>
        <p:txBody>
          <a:bodyPr wrap="square" lIns="91440" tIns="45720" rIns="91440" bIns="45720" rtlCol="0" anchor="t">
            <a:spAutoFit/>
          </a:bodyPr>
          <a:lstStyle/>
          <a:p>
            <a:r>
              <a:rPr lang="en-GB" dirty="0">
                <a:solidFill>
                  <a:schemeClr val="bg1"/>
                </a:solidFill>
              </a:rPr>
              <a:t>This choice will be handled and administered by the Design and Technology Department within their lessons.  However, they are here tonight to help explain to you the different strands that exist, as well as student suitability for each.</a:t>
            </a:r>
          </a:p>
        </p:txBody>
      </p:sp>
    </p:spTree>
    <p:extLst>
      <p:ext uri="{BB962C8B-B14F-4D97-AF65-F5344CB8AC3E}">
        <p14:creationId xmlns:p14="http://schemas.microsoft.com/office/powerpoint/2010/main" val="76280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9E3F-0A1F-44C8-D8CB-F9A82ABB540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EB06CD9-4157-ED3E-77DF-DACC35275960}"/>
              </a:ext>
            </a:extLst>
          </p:cNvPr>
          <p:cNvSpPr txBox="1"/>
          <p:nvPr/>
        </p:nvSpPr>
        <p:spPr>
          <a:xfrm>
            <a:off x="1292031" y="1164882"/>
            <a:ext cx="6559938" cy="553998"/>
          </a:xfrm>
          <a:prstGeom prst="rect">
            <a:avLst/>
          </a:prstGeom>
          <a:noFill/>
        </p:spPr>
        <p:txBody>
          <a:bodyPr wrap="square" rtlCol="0">
            <a:spAutoFit/>
          </a:bodyPr>
          <a:lstStyle/>
          <a:p>
            <a:r>
              <a:rPr lang="en-GB" sz="3000" b="1" dirty="0">
                <a:solidFill>
                  <a:srgbClr val="FFC000"/>
                </a:solidFill>
              </a:rPr>
              <a:t>Modelling How to Make Good Choices</a:t>
            </a:r>
          </a:p>
        </p:txBody>
      </p:sp>
      <p:sp>
        <p:nvSpPr>
          <p:cNvPr id="2" name="TextBox 1">
            <a:extLst>
              <a:ext uri="{FF2B5EF4-FFF2-40B4-BE49-F238E27FC236}">
                <a16:creationId xmlns:a16="http://schemas.microsoft.com/office/drawing/2014/main" id="{276D3084-CE01-A4B6-A068-2A3301904F68}"/>
              </a:ext>
            </a:extLst>
          </p:cNvPr>
          <p:cNvSpPr txBox="1"/>
          <p:nvPr/>
        </p:nvSpPr>
        <p:spPr>
          <a:xfrm>
            <a:off x="355973" y="1809415"/>
            <a:ext cx="7611077" cy="5170646"/>
          </a:xfrm>
          <a:prstGeom prst="rect">
            <a:avLst/>
          </a:prstGeom>
          <a:noFill/>
        </p:spPr>
        <p:txBody>
          <a:bodyPr wrap="square" rtlCol="0">
            <a:spAutoFit/>
          </a:bodyPr>
          <a:lstStyle/>
          <a:p>
            <a:pPr marL="285750" indent="-285750">
              <a:buFont typeface="Arial" panose="020B0604020202020204" pitchFamily="34" charset="0"/>
              <a:buChar char="•"/>
            </a:pPr>
            <a:r>
              <a:rPr lang="en-GB" sz="2600" dirty="0">
                <a:solidFill>
                  <a:schemeClr val="bg1"/>
                </a:solidFill>
              </a:rPr>
              <a:t>The process of choosing their preferred GCSE, Expressive Arts and Technology route is as important as the subject choice itself.</a:t>
            </a:r>
          </a:p>
          <a:p>
            <a:pPr marL="285750" indent="-285750">
              <a:buFont typeface="Arial" panose="020B0604020202020204" pitchFamily="34" charset="0"/>
              <a:buChar char="•"/>
            </a:pPr>
            <a:r>
              <a:rPr lang="en-GB" sz="2600" dirty="0">
                <a:solidFill>
                  <a:schemeClr val="bg1"/>
                </a:solidFill>
              </a:rPr>
              <a:t>It is the first time they will have done this: therefore, help is at hand.</a:t>
            </a:r>
          </a:p>
          <a:p>
            <a:pPr marL="285750" indent="-285750">
              <a:buFont typeface="Arial" panose="020B0604020202020204" pitchFamily="34" charset="0"/>
              <a:buChar char="•"/>
            </a:pPr>
            <a:r>
              <a:rPr lang="en-GB" sz="2600" dirty="0">
                <a:solidFill>
                  <a:schemeClr val="bg1"/>
                </a:solidFill>
              </a:rPr>
              <a:t>Please visit all the subject stands tonight. Ask questions and think about aptitudes, interests and skills.</a:t>
            </a:r>
          </a:p>
          <a:p>
            <a:pPr marL="285750" indent="-285750">
              <a:buFont typeface="Arial" panose="020B0604020202020204" pitchFamily="34" charset="0"/>
              <a:buChar char="•"/>
            </a:pPr>
            <a:r>
              <a:rPr lang="en-GB" sz="2600" dirty="0">
                <a:solidFill>
                  <a:schemeClr val="bg1"/>
                </a:solidFill>
              </a:rPr>
              <a:t>Speak with parents, teachers and our careers team who are also present this evening.</a:t>
            </a:r>
          </a:p>
          <a:p>
            <a:pPr marL="285750" indent="-285750">
              <a:buFont typeface="Arial" panose="020B0604020202020204" pitchFamily="34" charset="0"/>
              <a:buChar char="•"/>
            </a:pPr>
            <a:r>
              <a:rPr lang="en-GB" sz="2600" dirty="0">
                <a:solidFill>
                  <a:schemeClr val="bg1"/>
                </a:solidFill>
              </a:rPr>
              <a:t>Do not make biased decisions based on favourite teachers or what your friends pick.</a:t>
            </a:r>
          </a:p>
          <a:p>
            <a:endParaRPr lang="en-GB" dirty="0"/>
          </a:p>
        </p:txBody>
      </p:sp>
    </p:spTree>
    <p:extLst>
      <p:ext uri="{BB962C8B-B14F-4D97-AF65-F5344CB8AC3E}">
        <p14:creationId xmlns:p14="http://schemas.microsoft.com/office/powerpoint/2010/main" val="73230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A985-83B1-7120-BF81-ECDF7F2A7145}"/>
              </a:ext>
            </a:extLst>
          </p:cNvPr>
          <p:cNvSpPr>
            <a:spLocks noGrp="1"/>
          </p:cNvSpPr>
          <p:nvPr>
            <p:ph type="title"/>
          </p:nvPr>
        </p:nvSpPr>
        <p:spPr>
          <a:xfrm>
            <a:off x="713491" y="798759"/>
            <a:ext cx="7886700" cy="1325563"/>
          </a:xfrm>
        </p:spPr>
        <p:txBody>
          <a:bodyPr/>
          <a:lstStyle/>
          <a:p>
            <a:pPr algn="ctr"/>
            <a:r>
              <a:rPr lang="en-GB" b="1" dirty="0">
                <a:solidFill>
                  <a:srgbClr val="FFC000"/>
                </a:solidFill>
              </a:rPr>
              <a:t>NEXT STEPS…..</a:t>
            </a:r>
          </a:p>
        </p:txBody>
      </p:sp>
      <p:sp>
        <p:nvSpPr>
          <p:cNvPr id="3" name="Content Placeholder 2">
            <a:extLst>
              <a:ext uri="{FF2B5EF4-FFF2-40B4-BE49-F238E27FC236}">
                <a16:creationId xmlns:a16="http://schemas.microsoft.com/office/drawing/2014/main" id="{2EFD9DE0-705F-6FE8-AA69-6E7E3E682BC0}"/>
              </a:ext>
            </a:extLst>
          </p:cNvPr>
          <p:cNvSpPr>
            <a:spLocks noGrp="1"/>
          </p:cNvSpPr>
          <p:nvPr>
            <p:ph idx="1"/>
          </p:nvPr>
        </p:nvSpPr>
        <p:spPr>
          <a:xfrm>
            <a:off x="253497" y="1883121"/>
            <a:ext cx="7414788" cy="4861711"/>
          </a:xfrm>
        </p:spPr>
        <p:txBody>
          <a:bodyPr>
            <a:normAutofit fontScale="92500" lnSpcReduction="20000"/>
          </a:bodyPr>
          <a:lstStyle/>
          <a:p>
            <a:r>
              <a:rPr lang="en-GB" dirty="0">
                <a:solidFill>
                  <a:schemeClr val="bg1"/>
                </a:solidFill>
              </a:rPr>
              <a:t>Visit the subject stalls, gather information and discuss potential ideas.</a:t>
            </a:r>
          </a:p>
          <a:p>
            <a:r>
              <a:rPr lang="en-GB" dirty="0">
                <a:solidFill>
                  <a:schemeClr val="bg1"/>
                </a:solidFill>
              </a:rPr>
              <a:t>Appointments will then take place with members of the </a:t>
            </a:r>
            <a:r>
              <a:rPr lang="en-GB">
                <a:solidFill>
                  <a:schemeClr val="bg1"/>
                </a:solidFill>
              </a:rPr>
              <a:t>Leadership Group and </a:t>
            </a:r>
            <a:r>
              <a:rPr lang="en-GB" dirty="0">
                <a:solidFill>
                  <a:schemeClr val="bg1"/>
                </a:solidFill>
              </a:rPr>
              <a:t>Year 8 Pastoral team.  Please book a slot to suite you at the available times between the </a:t>
            </a:r>
            <a:r>
              <a:rPr lang="en-GB" b="1" dirty="0">
                <a:solidFill>
                  <a:srgbClr val="FFC000"/>
                </a:solidFill>
              </a:rPr>
              <a:t>23</a:t>
            </a:r>
            <a:r>
              <a:rPr lang="en-GB" b="1" baseline="30000" dirty="0">
                <a:solidFill>
                  <a:srgbClr val="FFC000"/>
                </a:solidFill>
              </a:rPr>
              <a:t>rd</a:t>
            </a:r>
            <a:r>
              <a:rPr lang="en-GB" b="1" dirty="0">
                <a:solidFill>
                  <a:srgbClr val="FFC000"/>
                </a:solidFill>
              </a:rPr>
              <a:t> February </a:t>
            </a:r>
            <a:r>
              <a:rPr lang="en-GB" dirty="0">
                <a:solidFill>
                  <a:schemeClr val="bg1"/>
                </a:solidFill>
              </a:rPr>
              <a:t>and </a:t>
            </a:r>
            <a:r>
              <a:rPr lang="en-GB" b="1" dirty="0">
                <a:solidFill>
                  <a:srgbClr val="FFC000"/>
                </a:solidFill>
              </a:rPr>
              <a:t>13</a:t>
            </a:r>
            <a:r>
              <a:rPr lang="en-GB" b="1" baseline="30000" dirty="0">
                <a:solidFill>
                  <a:srgbClr val="FFC000"/>
                </a:solidFill>
              </a:rPr>
              <a:t>th</a:t>
            </a:r>
            <a:r>
              <a:rPr lang="en-GB" b="1" dirty="0">
                <a:solidFill>
                  <a:srgbClr val="FFC000"/>
                </a:solidFill>
              </a:rPr>
              <a:t> March.</a:t>
            </a:r>
            <a:r>
              <a:rPr lang="en-GB" dirty="0">
                <a:solidFill>
                  <a:schemeClr val="bg1"/>
                </a:solidFill>
              </a:rPr>
              <a:t>  You can book these slots via </a:t>
            </a:r>
            <a:r>
              <a:rPr lang="en-GB" b="1" dirty="0" err="1">
                <a:solidFill>
                  <a:srgbClr val="FFC000"/>
                </a:solidFill>
              </a:rPr>
              <a:t>SchoolCloud</a:t>
            </a:r>
            <a:r>
              <a:rPr lang="en-GB" dirty="0">
                <a:solidFill>
                  <a:schemeClr val="bg1"/>
                </a:solidFill>
              </a:rPr>
              <a:t>. Your son or daughter will also be present at this meeting too.</a:t>
            </a:r>
          </a:p>
          <a:p>
            <a:r>
              <a:rPr lang="en-GB" dirty="0" err="1">
                <a:solidFill>
                  <a:schemeClr val="bg1"/>
                </a:solidFill>
              </a:rPr>
              <a:t>SchoolCloud</a:t>
            </a:r>
            <a:r>
              <a:rPr lang="en-GB" dirty="0">
                <a:solidFill>
                  <a:schemeClr val="bg1"/>
                </a:solidFill>
              </a:rPr>
              <a:t> will be open for booking appointments from </a:t>
            </a:r>
            <a:r>
              <a:rPr lang="en-GB" b="1" dirty="0">
                <a:solidFill>
                  <a:srgbClr val="FFC000"/>
                </a:solidFill>
              </a:rPr>
              <a:t>9am</a:t>
            </a:r>
            <a:r>
              <a:rPr lang="en-GB" dirty="0">
                <a:solidFill>
                  <a:schemeClr val="bg1"/>
                </a:solidFill>
              </a:rPr>
              <a:t> </a:t>
            </a:r>
            <a:r>
              <a:rPr lang="en-GB" b="1" dirty="0">
                <a:solidFill>
                  <a:srgbClr val="FFC000"/>
                </a:solidFill>
              </a:rPr>
              <a:t>tomorrow until 12pm on the 6</a:t>
            </a:r>
            <a:r>
              <a:rPr lang="en-GB" b="1" baseline="30000" dirty="0">
                <a:solidFill>
                  <a:srgbClr val="FFC000"/>
                </a:solidFill>
              </a:rPr>
              <a:t>th</a:t>
            </a:r>
            <a:r>
              <a:rPr lang="en-GB" b="1" dirty="0">
                <a:solidFill>
                  <a:srgbClr val="FFC000"/>
                </a:solidFill>
              </a:rPr>
              <a:t> March.</a:t>
            </a:r>
          </a:p>
          <a:p>
            <a:r>
              <a:rPr lang="en-GB" dirty="0">
                <a:solidFill>
                  <a:schemeClr val="bg1"/>
                </a:solidFill>
              </a:rPr>
              <a:t>At the meeting you will be asked to make your preferred choices for the GCSE subject and the Expressive Arts Choice.</a:t>
            </a:r>
          </a:p>
          <a:p>
            <a:r>
              <a:rPr lang="en-GB" dirty="0">
                <a:solidFill>
                  <a:schemeClr val="bg1"/>
                </a:solidFill>
              </a:rPr>
              <a:t>Technology choices will be made during lessons.</a:t>
            </a:r>
          </a:p>
        </p:txBody>
      </p:sp>
    </p:spTree>
    <p:extLst>
      <p:ext uri="{BB962C8B-B14F-4D97-AF65-F5344CB8AC3E}">
        <p14:creationId xmlns:p14="http://schemas.microsoft.com/office/powerpoint/2010/main" val="368319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3C1AB-5EDC-F4FA-74F3-A9774BB3BC24}"/>
              </a:ext>
            </a:extLst>
          </p:cNvPr>
          <p:cNvSpPr>
            <a:spLocks noGrp="1"/>
          </p:cNvSpPr>
          <p:nvPr>
            <p:ph type="title"/>
          </p:nvPr>
        </p:nvSpPr>
        <p:spPr>
          <a:xfrm>
            <a:off x="1883518" y="919603"/>
            <a:ext cx="5266312" cy="1325563"/>
          </a:xfrm>
        </p:spPr>
        <p:txBody>
          <a:bodyPr/>
          <a:lstStyle/>
          <a:p>
            <a:r>
              <a:rPr lang="en-GB" b="1" dirty="0">
                <a:solidFill>
                  <a:srgbClr val="FFC000"/>
                </a:solidFill>
              </a:rPr>
              <a:t>Await the outcome….</a:t>
            </a:r>
          </a:p>
        </p:txBody>
      </p:sp>
      <p:sp>
        <p:nvSpPr>
          <p:cNvPr id="3" name="Content Placeholder 2">
            <a:extLst>
              <a:ext uri="{FF2B5EF4-FFF2-40B4-BE49-F238E27FC236}">
                <a16:creationId xmlns:a16="http://schemas.microsoft.com/office/drawing/2014/main" id="{81F0D4A1-3A60-AA02-FA57-508C88A27894}"/>
              </a:ext>
            </a:extLst>
          </p:cNvPr>
          <p:cNvSpPr>
            <a:spLocks noGrp="1"/>
          </p:cNvSpPr>
          <p:nvPr>
            <p:ph idx="1"/>
          </p:nvPr>
        </p:nvSpPr>
        <p:spPr>
          <a:xfrm>
            <a:off x="253497" y="2029905"/>
            <a:ext cx="7278986" cy="4696819"/>
          </a:xfrm>
        </p:spPr>
        <p:txBody>
          <a:bodyPr vert="horz" lIns="91440" tIns="45720" rIns="91440" bIns="45720" rtlCol="0" anchor="t">
            <a:normAutofit fontScale="92500" lnSpcReduction="10000"/>
          </a:bodyPr>
          <a:lstStyle/>
          <a:p>
            <a:r>
              <a:rPr lang="en-GB" dirty="0">
                <a:solidFill>
                  <a:schemeClr val="bg1"/>
                </a:solidFill>
              </a:rPr>
              <a:t>Once we have all the preferences, we can start to build the timetable for next academic year and check if we have capacity to offer all students their first preferences.</a:t>
            </a:r>
          </a:p>
          <a:p>
            <a:r>
              <a:rPr lang="en-GB" dirty="0">
                <a:solidFill>
                  <a:schemeClr val="bg1"/>
                </a:solidFill>
              </a:rPr>
              <a:t>Last year we were successful in doing so.</a:t>
            </a:r>
          </a:p>
          <a:p>
            <a:r>
              <a:rPr lang="en-GB" dirty="0">
                <a:solidFill>
                  <a:schemeClr val="bg1"/>
                </a:solidFill>
              </a:rPr>
              <a:t>However, this is not always the case as some courses can become oversubscribed.</a:t>
            </a:r>
          </a:p>
          <a:p>
            <a:r>
              <a:rPr lang="en-GB" dirty="0">
                <a:solidFill>
                  <a:schemeClr val="bg1"/>
                </a:solidFill>
              </a:rPr>
              <a:t>Therefore, we ask you rank subjects 1</a:t>
            </a:r>
            <a:r>
              <a:rPr lang="en-GB" baseline="30000" dirty="0">
                <a:solidFill>
                  <a:schemeClr val="bg1"/>
                </a:solidFill>
              </a:rPr>
              <a:t>st</a:t>
            </a:r>
            <a:r>
              <a:rPr lang="en-GB" dirty="0">
                <a:solidFill>
                  <a:schemeClr val="bg1"/>
                </a:solidFill>
              </a:rPr>
              <a:t>, 2</a:t>
            </a:r>
            <a:r>
              <a:rPr lang="en-GB" baseline="30000" dirty="0">
                <a:solidFill>
                  <a:schemeClr val="bg1"/>
                </a:solidFill>
              </a:rPr>
              <a:t>nd</a:t>
            </a:r>
            <a:r>
              <a:rPr lang="en-GB" dirty="0">
                <a:solidFill>
                  <a:schemeClr val="bg1"/>
                </a:solidFill>
              </a:rPr>
              <a:t>, 3</a:t>
            </a:r>
            <a:r>
              <a:rPr lang="en-GB" baseline="30000" dirty="0">
                <a:solidFill>
                  <a:schemeClr val="bg1"/>
                </a:solidFill>
              </a:rPr>
              <a:t>rd</a:t>
            </a:r>
            <a:r>
              <a:rPr lang="en-GB" dirty="0">
                <a:solidFill>
                  <a:schemeClr val="bg1"/>
                </a:solidFill>
              </a:rPr>
              <a:t>.  It is possible that not everyone will get their first choice. </a:t>
            </a:r>
          </a:p>
          <a:p>
            <a:r>
              <a:rPr lang="en-GB" dirty="0">
                <a:solidFill>
                  <a:schemeClr val="bg1"/>
                </a:solidFill>
              </a:rPr>
              <a:t>You should hope to find out the outcome of your choices by May half term.</a:t>
            </a:r>
          </a:p>
        </p:txBody>
      </p:sp>
    </p:spTree>
    <p:extLst>
      <p:ext uri="{BB962C8B-B14F-4D97-AF65-F5344CB8AC3E}">
        <p14:creationId xmlns:p14="http://schemas.microsoft.com/office/powerpoint/2010/main" val="230720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86F747-AEC7-C0B1-B296-F614105E09D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0C05793-2774-57CC-9037-1E5ECC126E81}"/>
              </a:ext>
            </a:extLst>
          </p:cNvPr>
          <p:cNvPicPr>
            <a:picLocks noChangeAspect="1"/>
          </p:cNvPicPr>
          <p:nvPr/>
        </p:nvPicPr>
        <p:blipFill>
          <a:blip r:embed="rId2"/>
          <a:srcRect t="19351" r="-1" b="13220"/>
          <a:stretch/>
        </p:blipFill>
        <p:spPr>
          <a:xfrm>
            <a:off x="346757" y="453918"/>
            <a:ext cx="3319217" cy="1868815"/>
          </a:xfrm>
          <a:prstGeom prst="rect">
            <a:avLst/>
          </a:prstGeom>
        </p:spPr>
      </p:pic>
      <p:pic>
        <p:nvPicPr>
          <p:cNvPr id="15" name="Picture 14">
            <a:extLst>
              <a:ext uri="{FF2B5EF4-FFF2-40B4-BE49-F238E27FC236}">
                <a16:creationId xmlns:a16="http://schemas.microsoft.com/office/drawing/2014/main" id="{26D77379-49B7-A8F4-89D8-DC76B1C5B76B}"/>
              </a:ext>
            </a:extLst>
          </p:cNvPr>
          <p:cNvPicPr>
            <a:picLocks noChangeAspect="1"/>
          </p:cNvPicPr>
          <p:nvPr/>
        </p:nvPicPr>
        <p:blipFill>
          <a:blip r:embed="rId3"/>
          <a:srcRect l="11350" r="24478" b="-3"/>
          <a:stretch/>
        </p:blipFill>
        <p:spPr>
          <a:xfrm>
            <a:off x="341350" y="2482591"/>
            <a:ext cx="3319217" cy="3918209"/>
          </a:xfrm>
          <a:prstGeom prst="rect">
            <a:avLst/>
          </a:prstGeom>
        </p:spPr>
      </p:pic>
      <p:pic>
        <p:nvPicPr>
          <p:cNvPr id="11" name="Picture 10">
            <a:extLst>
              <a:ext uri="{FF2B5EF4-FFF2-40B4-BE49-F238E27FC236}">
                <a16:creationId xmlns:a16="http://schemas.microsoft.com/office/drawing/2014/main" id="{166C43D4-AD47-80BB-EB8D-A05FF1E04B19}"/>
              </a:ext>
            </a:extLst>
          </p:cNvPr>
          <p:cNvPicPr>
            <a:picLocks noChangeAspect="1"/>
          </p:cNvPicPr>
          <p:nvPr/>
        </p:nvPicPr>
        <p:blipFill>
          <a:blip r:embed="rId4"/>
          <a:srcRect l="27849" r="23213" b="5"/>
          <a:stretch/>
        </p:blipFill>
        <p:spPr>
          <a:xfrm>
            <a:off x="3779685" y="455276"/>
            <a:ext cx="1596393" cy="3918209"/>
          </a:xfrm>
          <a:prstGeom prst="rect">
            <a:avLst/>
          </a:prstGeom>
        </p:spPr>
      </p:pic>
      <p:sp>
        <p:nvSpPr>
          <p:cNvPr id="20" name="Rectangle 19">
            <a:extLst>
              <a:ext uri="{FF2B5EF4-FFF2-40B4-BE49-F238E27FC236}">
                <a16:creationId xmlns:a16="http://schemas.microsoft.com/office/drawing/2014/main" id="{3634A21A-3D5D-4DFA-99F4-16A031986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1218" y="453918"/>
            <a:ext cx="3309882" cy="3918209"/>
          </a:xfrm>
          <a:prstGeom prst="rect">
            <a:avLst/>
          </a:prstGeom>
          <a:solidFill>
            <a:srgbClr val="56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18A453-E2CB-B74F-6DD2-08058FEE3459}"/>
              </a:ext>
            </a:extLst>
          </p:cNvPr>
          <p:cNvSpPr>
            <a:spLocks noGrp="1"/>
          </p:cNvSpPr>
          <p:nvPr>
            <p:ph type="ctrTitle"/>
          </p:nvPr>
        </p:nvSpPr>
        <p:spPr>
          <a:xfrm>
            <a:off x="5683623" y="1442685"/>
            <a:ext cx="2918012" cy="2079811"/>
          </a:xfrm>
        </p:spPr>
        <p:txBody>
          <a:bodyPr>
            <a:normAutofit/>
          </a:bodyPr>
          <a:lstStyle/>
          <a:p>
            <a:r>
              <a:rPr lang="en-GB" sz="3600" dirty="0">
                <a:solidFill>
                  <a:srgbClr val="FFFF00"/>
                </a:solidFill>
                <a:latin typeface="Arial" panose="020B0604020202020204" pitchFamily="34" charset="0"/>
                <a:cs typeface="Arial" panose="020B0604020202020204" pitchFamily="34" charset="0"/>
              </a:rPr>
              <a:t>Year 8 Options  Information Evening</a:t>
            </a:r>
          </a:p>
        </p:txBody>
      </p:sp>
      <p:sp>
        <p:nvSpPr>
          <p:cNvPr id="3" name="Subtitle 2">
            <a:extLst>
              <a:ext uri="{FF2B5EF4-FFF2-40B4-BE49-F238E27FC236}">
                <a16:creationId xmlns:a16="http://schemas.microsoft.com/office/drawing/2014/main" id="{C4AF9A3E-8694-78FC-F5A2-F82E565C1E20}"/>
              </a:ext>
            </a:extLst>
          </p:cNvPr>
          <p:cNvSpPr>
            <a:spLocks noGrp="1"/>
          </p:cNvSpPr>
          <p:nvPr>
            <p:ph type="subTitle" idx="1"/>
          </p:nvPr>
        </p:nvSpPr>
        <p:spPr>
          <a:xfrm>
            <a:off x="5568483" y="3429000"/>
            <a:ext cx="2918011" cy="1321980"/>
          </a:xfrm>
        </p:spPr>
        <p:txBody>
          <a:bodyPr>
            <a:normAutofit/>
          </a:bodyPr>
          <a:lstStyle/>
          <a:p>
            <a:pPr algn="l"/>
            <a:endParaRPr lang="en-GB" dirty="0">
              <a:solidFill>
                <a:srgbClr val="FFFF00"/>
              </a:solidFill>
              <a:latin typeface="Arial" panose="020B0604020202020204" pitchFamily="34" charset="0"/>
              <a:cs typeface="Arial" panose="020B0604020202020204" pitchFamily="34" charset="0"/>
            </a:endParaRPr>
          </a:p>
          <a:p>
            <a:r>
              <a:rPr lang="en-GB" dirty="0">
                <a:solidFill>
                  <a:srgbClr val="FFFF00"/>
                </a:solidFill>
                <a:latin typeface="Arial" panose="020B0604020202020204" pitchFamily="34" charset="0"/>
                <a:cs typeface="Arial" panose="020B0604020202020204" pitchFamily="34" charset="0"/>
              </a:rPr>
              <a:t>February  2026</a:t>
            </a:r>
          </a:p>
        </p:txBody>
      </p:sp>
      <p:pic>
        <p:nvPicPr>
          <p:cNvPr id="9" name="Picture 8">
            <a:extLst>
              <a:ext uri="{FF2B5EF4-FFF2-40B4-BE49-F238E27FC236}">
                <a16:creationId xmlns:a16="http://schemas.microsoft.com/office/drawing/2014/main" id="{73EB6198-C033-2E56-71D9-6F1B2E51DC74}"/>
              </a:ext>
            </a:extLst>
          </p:cNvPr>
          <p:cNvPicPr>
            <a:picLocks noChangeAspect="1"/>
          </p:cNvPicPr>
          <p:nvPr/>
        </p:nvPicPr>
        <p:blipFill>
          <a:blip r:embed="rId5"/>
          <a:srcRect l="5410" r="31127" b="-8"/>
          <a:stretch/>
        </p:blipFill>
        <p:spPr>
          <a:xfrm>
            <a:off x="3776292" y="4533661"/>
            <a:ext cx="1599787" cy="1865533"/>
          </a:xfrm>
          <a:prstGeom prst="rect">
            <a:avLst/>
          </a:prstGeom>
        </p:spPr>
      </p:pic>
      <p:pic>
        <p:nvPicPr>
          <p:cNvPr id="5" name="Picture 4">
            <a:extLst>
              <a:ext uri="{FF2B5EF4-FFF2-40B4-BE49-F238E27FC236}">
                <a16:creationId xmlns:a16="http://schemas.microsoft.com/office/drawing/2014/main" id="{5967F787-4BC9-1E0C-0C57-B8E6F4E691B2}"/>
              </a:ext>
            </a:extLst>
          </p:cNvPr>
          <p:cNvPicPr>
            <a:picLocks noChangeAspect="1"/>
          </p:cNvPicPr>
          <p:nvPr/>
        </p:nvPicPr>
        <p:blipFill>
          <a:blip r:embed="rId6"/>
          <a:srcRect l="25996" r="13666" b="1"/>
          <a:stretch/>
        </p:blipFill>
        <p:spPr>
          <a:xfrm rot="21600000">
            <a:off x="5488827" y="4535267"/>
            <a:ext cx="1602325" cy="1865533"/>
          </a:xfrm>
          <a:prstGeom prst="rect">
            <a:avLst/>
          </a:prstGeom>
        </p:spPr>
      </p:pic>
      <p:pic>
        <p:nvPicPr>
          <p:cNvPr id="13" name="Picture 12">
            <a:extLst>
              <a:ext uri="{FF2B5EF4-FFF2-40B4-BE49-F238E27FC236}">
                <a16:creationId xmlns:a16="http://schemas.microsoft.com/office/drawing/2014/main" id="{03EADC0A-2FA9-307B-4048-90F02D5EC375}"/>
              </a:ext>
            </a:extLst>
          </p:cNvPr>
          <p:cNvPicPr>
            <a:picLocks noChangeAspect="1"/>
          </p:cNvPicPr>
          <p:nvPr/>
        </p:nvPicPr>
        <p:blipFill>
          <a:blip r:embed="rId7"/>
          <a:srcRect l="1408" r="2576" b="4"/>
          <a:stretch/>
        </p:blipFill>
        <p:spPr>
          <a:xfrm>
            <a:off x="7206877" y="4535267"/>
            <a:ext cx="1594223" cy="1865533"/>
          </a:xfrm>
          <a:prstGeom prst="rect">
            <a:avLst/>
          </a:prstGeom>
        </p:spPr>
      </p:pic>
      <p:pic>
        <p:nvPicPr>
          <p:cNvPr id="17" name="Picture 16">
            <a:extLst>
              <a:ext uri="{FF2B5EF4-FFF2-40B4-BE49-F238E27FC236}">
                <a16:creationId xmlns:a16="http://schemas.microsoft.com/office/drawing/2014/main" id="{B2125AF7-14D6-5A83-FF57-F4C989FC123E}"/>
              </a:ext>
            </a:extLst>
          </p:cNvPr>
          <p:cNvPicPr>
            <a:picLocks noChangeAspect="1"/>
          </p:cNvPicPr>
          <p:nvPr/>
        </p:nvPicPr>
        <p:blipFill>
          <a:blip r:embed="rId8"/>
          <a:stretch>
            <a:fillRect/>
          </a:stretch>
        </p:blipFill>
        <p:spPr>
          <a:xfrm>
            <a:off x="7203553" y="554036"/>
            <a:ext cx="1513222" cy="807408"/>
          </a:xfrm>
          <a:prstGeom prst="rect">
            <a:avLst/>
          </a:prstGeom>
        </p:spPr>
      </p:pic>
    </p:spTree>
    <p:extLst>
      <p:ext uri="{BB962C8B-B14F-4D97-AF65-F5344CB8AC3E}">
        <p14:creationId xmlns:p14="http://schemas.microsoft.com/office/powerpoint/2010/main" val="39703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2201"/>
          <a:stretch/>
        </p:blipFill>
        <p:spPr>
          <a:xfrm>
            <a:off x="3619483" y="595976"/>
            <a:ext cx="1855108" cy="792952"/>
          </a:xfrm>
          <a:prstGeom prst="rect">
            <a:avLst/>
          </a:prstGeom>
        </p:spPr>
      </p:pic>
      <p:sp>
        <p:nvSpPr>
          <p:cNvPr id="6" name="Rectangle 5"/>
          <p:cNvSpPr/>
          <p:nvPr/>
        </p:nvSpPr>
        <p:spPr>
          <a:xfrm>
            <a:off x="376052" y="544262"/>
            <a:ext cx="8372693" cy="5767978"/>
          </a:xfrm>
          <a:prstGeom prst="rect">
            <a:avLst/>
          </a:prstGeom>
          <a:noFill/>
          <a:ln w="114300">
            <a:solidFill>
              <a:srgbClr val="FFC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8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313377" y="490804"/>
            <a:ext cx="8479610" cy="5875574"/>
          </a:xfrm>
          <a:prstGeom prst="rect">
            <a:avLst/>
          </a:prstGeom>
          <a:noFill/>
          <a:ln w="114300">
            <a:solidFill>
              <a:srgbClr val="67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89"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p:cNvCxnSpPr/>
          <p:nvPr/>
        </p:nvCxnSpPr>
        <p:spPr>
          <a:xfrm>
            <a:off x="1008964" y="2549793"/>
            <a:ext cx="6938448" cy="0"/>
          </a:xfrm>
          <a:prstGeom prst="line">
            <a:avLst/>
          </a:prstGeom>
          <a:ln w="57150">
            <a:solidFill>
              <a:srgbClr val="FFC62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606173" y="1440642"/>
            <a:ext cx="3931654" cy="115320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66" b="1" i="0" u="none" strike="noStrike" kern="1200" cap="none" spc="0" normalizeH="0" baseline="0" noProof="0" dirty="0">
                <a:ln>
                  <a:noFill/>
                </a:ln>
                <a:solidFill>
                  <a:srgbClr val="672F6C"/>
                </a:solidFill>
                <a:effectLst/>
                <a:uLnTx/>
                <a:uFillTx/>
                <a:latin typeface="Museo 700" panose="02000000000000000000" pitchFamily="50" charset="0"/>
                <a:ea typeface="Calibri" panose="020F0502020204030204" pitchFamily="34" charset="0"/>
                <a:cs typeface="+mn-cs"/>
              </a:rPr>
              <a:t>Mission Statement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93" b="1" i="0" u="none" strike="noStrike" kern="1200" cap="none" spc="0" normalizeH="0" baseline="0" noProof="0" dirty="0">
              <a:ln>
                <a:noFill/>
              </a:ln>
              <a:solidFill>
                <a:srgbClr val="672F6C"/>
              </a:solidFill>
              <a:effectLst/>
              <a:uLnTx/>
              <a:uFillTx/>
              <a:latin typeface="Museo 700" panose="02000000000000000000" pitchFamily="50"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35" b="1" i="0" u="none" strike="noStrike" kern="1200" cap="none" spc="0" normalizeH="0" baseline="0" noProof="0" dirty="0">
                <a:ln>
                  <a:noFill/>
                </a:ln>
                <a:solidFill>
                  <a:srgbClr val="672F6C"/>
                </a:solidFill>
                <a:effectLst/>
                <a:uLnTx/>
                <a:uFillTx/>
                <a:latin typeface="Museo 700" panose="02000000000000000000" pitchFamily="50" charset="0"/>
                <a:ea typeface="Calibri" panose="020F0502020204030204" pitchFamily="34" charset="0"/>
                <a:cs typeface="+mn-cs"/>
              </a:rPr>
              <a:t>Ministerium Tuum Imple (2 Tim 4:5) </a:t>
            </a:r>
            <a:endParaRPr kumimoji="0" lang="en-GB" sz="1935" b="1" i="0" u="none" strike="noStrike" kern="1200" cap="none" spc="0" normalizeH="0" baseline="0" noProof="0" dirty="0">
              <a:ln>
                <a:noFill/>
              </a:ln>
              <a:solidFill>
                <a:srgbClr val="672F6C"/>
              </a:solidFill>
              <a:effectLst/>
              <a:uLnTx/>
              <a:uFillTx/>
              <a:latin typeface="Museo 700" panose="02000000000000000000" pitchFamily="50" charset="0"/>
              <a:ea typeface="+mn-ea"/>
              <a:cs typeface="+mn-cs"/>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2075" t="89467" r="7389" b="1160"/>
          <a:stretch/>
        </p:blipFill>
        <p:spPr>
          <a:xfrm>
            <a:off x="2781655" y="2584571"/>
            <a:ext cx="3402597" cy="307233"/>
          </a:xfrm>
          <a:prstGeom prst="rect">
            <a:avLst/>
          </a:prstGeom>
        </p:spPr>
      </p:pic>
      <p:sp>
        <p:nvSpPr>
          <p:cNvPr id="10" name="Rectangle 9"/>
          <p:cNvSpPr/>
          <p:nvPr/>
        </p:nvSpPr>
        <p:spPr>
          <a:xfrm>
            <a:off x="775761" y="3049194"/>
            <a:ext cx="7542552" cy="232691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52" b="0" i="0" u="none" strike="noStrike" kern="1200" cap="none" spc="0" normalizeH="0" baseline="0" noProof="0" dirty="0">
                <a:ln>
                  <a:noFill/>
                </a:ln>
                <a:solidFill>
                  <a:srgbClr val="672F6C"/>
                </a:solidFill>
                <a:effectLst/>
                <a:uLnTx/>
                <a:uFillTx/>
                <a:latin typeface="Museo 300" panose="02000000000000000000" pitchFamily="50" charset="0"/>
                <a:ea typeface="+mn-ea"/>
                <a:cs typeface="+mn-cs"/>
              </a:rPr>
              <a:t>St. Paul wrote these words to the disciple Timothy when he was in prison at the end of his life.  He passed on his mission, as a follower of Jesus Christ, to Timothy and to us.  We are called to be a community where Christ is present and is taken to others.  We receive the gift of God’s love and grace and share in His mission of following Christ’s example by:</a:t>
            </a:r>
          </a:p>
          <a:p>
            <a:pPr marL="0" marR="0" lvl="0" indent="0" algn="just" defTabSz="914400" rtl="0" eaLnBrk="1" fontAlgn="auto" latinLnBrk="0" hangingPunct="1">
              <a:lnSpc>
                <a:spcPct val="100000"/>
              </a:lnSpc>
              <a:spcBef>
                <a:spcPts val="0"/>
              </a:spcBef>
              <a:spcAft>
                <a:spcPts val="0"/>
              </a:spcAft>
              <a:buClr>
                <a:srgbClr val="FFC000"/>
              </a:buClr>
              <a:buSzTx/>
              <a:buFontTx/>
              <a:buNone/>
              <a:tabLst/>
              <a:defRPr/>
            </a:pPr>
            <a:endParaRPr kumimoji="0" lang="en-GB" sz="1452" b="0" i="0" u="none" strike="noStrike" kern="1200" cap="none" spc="0" normalizeH="0" baseline="0" noProof="0" dirty="0">
              <a:ln>
                <a:noFill/>
              </a:ln>
              <a:solidFill>
                <a:srgbClr val="672F6C"/>
              </a:solidFill>
              <a:effectLst/>
              <a:uLnTx/>
              <a:uFillTx/>
              <a:latin typeface="Museo 300" panose="02000000000000000000" pitchFamily="50" charset="0"/>
              <a:ea typeface="+mn-ea"/>
              <a:cs typeface="Arial" panose="020B0604020202020204" pitchFamily="34" charset="0"/>
            </a:endParaRPr>
          </a:p>
          <a:p>
            <a:pPr marL="207386" marR="0" lvl="0" indent="-207386" algn="just" defTabSz="914400" rtl="0" eaLnBrk="1" fontAlgn="auto" latinLnBrk="0" hangingPunct="1">
              <a:lnSpc>
                <a:spcPct val="100000"/>
              </a:lnSpc>
              <a:spcBef>
                <a:spcPts val="0"/>
              </a:spcBef>
              <a:spcAft>
                <a:spcPts val="0"/>
              </a:spcAft>
              <a:buClr>
                <a:srgbClr val="672F6C"/>
              </a:buClr>
              <a:buSzTx/>
              <a:buFont typeface="Arial" panose="020B0604020202020204" pitchFamily="34" charset="0"/>
              <a:buChar char="•"/>
              <a:tabLst/>
              <a:defRPr/>
            </a:pPr>
            <a:r>
              <a:rPr kumimoji="0" lang="en-GB" sz="1452" b="0" i="0" u="none" strike="noStrike" kern="1200" cap="none" spc="0" normalizeH="0" baseline="0" noProof="0" dirty="0">
                <a:ln>
                  <a:noFill/>
                </a:ln>
                <a:solidFill>
                  <a:srgbClr val="672F6C"/>
                </a:solidFill>
                <a:effectLst/>
                <a:uLnTx/>
                <a:uFillTx/>
                <a:latin typeface="Museo 300" panose="02000000000000000000" pitchFamily="50" charset="0"/>
                <a:ea typeface="+mn-ea"/>
                <a:cs typeface="Arial" panose="020B0604020202020204" pitchFamily="34" charset="0"/>
              </a:rPr>
              <a:t>Being a community in which our </a:t>
            </a:r>
            <a:r>
              <a:rPr kumimoji="0" lang="en-GB" sz="1452" b="1" i="0" u="none" strike="noStrike" kern="1200" cap="none" spc="0" normalizeH="0" baseline="0" noProof="0" dirty="0">
                <a:ln>
                  <a:noFill/>
                </a:ln>
                <a:solidFill>
                  <a:srgbClr val="672F6C"/>
                </a:solidFill>
                <a:effectLst/>
                <a:uLnTx/>
                <a:uFillTx/>
                <a:latin typeface="Museo 300" panose="02000000000000000000" pitchFamily="50" charset="0"/>
                <a:ea typeface="+mn-ea"/>
                <a:cs typeface="Arial" panose="020B0604020202020204" pitchFamily="34" charset="0"/>
              </a:rPr>
              <a:t>LOVE</a:t>
            </a:r>
            <a:r>
              <a:rPr kumimoji="0" lang="en-GB" sz="1452" b="0" i="0" u="none" strike="noStrike" kern="1200" cap="none" spc="0" normalizeH="0" baseline="0" noProof="0" dirty="0">
                <a:ln>
                  <a:noFill/>
                </a:ln>
                <a:solidFill>
                  <a:srgbClr val="672F6C"/>
                </a:solidFill>
                <a:effectLst/>
                <a:uLnTx/>
                <a:uFillTx/>
                <a:latin typeface="Museo 300" panose="02000000000000000000" pitchFamily="50" charset="0"/>
                <a:ea typeface="+mn-ea"/>
                <a:cs typeface="Arial" panose="020B0604020202020204" pitchFamily="34" charset="0"/>
              </a:rPr>
              <a:t> of God and </a:t>
            </a:r>
            <a:r>
              <a:rPr kumimoji="0" lang="en-GB" sz="1452" b="1" i="0" u="none" strike="noStrike" kern="1200" cap="none" spc="0" normalizeH="0" baseline="0" noProof="0" dirty="0">
                <a:ln>
                  <a:noFill/>
                </a:ln>
                <a:solidFill>
                  <a:srgbClr val="672F6C"/>
                </a:solidFill>
                <a:effectLst/>
                <a:uLnTx/>
                <a:uFillTx/>
                <a:latin typeface="Museo 300" panose="02000000000000000000" pitchFamily="50" charset="0"/>
                <a:ea typeface="+mn-ea"/>
                <a:cs typeface="Arial" panose="020B0604020202020204" pitchFamily="34" charset="0"/>
              </a:rPr>
              <a:t>LOVE </a:t>
            </a:r>
            <a:r>
              <a:rPr kumimoji="0" lang="en-GB" sz="1452" b="0" i="0" u="none" strike="noStrike" kern="1200" cap="none" spc="0" normalizeH="0" baseline="0" noProof="0" dirty="0">
                <a:ln>
                  <a:noFill/>
                </a:ln>
                <a:solidFill>
                  <a:srgbClr val="672F6C"/>
                </a:solidFill>
                <a:effectLst/>
                <a:uLnTx/>
                <a:uFillTx/>
                <a:latin typeface="Museo 300" panose="02000000000000000000" pitchFamily="50" charset="0"/>
                <a:ea typeface="+mn-ea"/>
                <a:cs typeface="Arial" panose="020B0604020202020204" pitchFamily="34" charset="0"/>
              </a:rPr>
              <a:t>of each other can be seen in everything we do;</a:t>
            </a:r>
          </a:p>
          <a:p>
            <a:pPr marL="207386" marR="0" lvl="0" indent="-207386" algn="just" defTabSz="914400" rtl="0" eaLnBrk="1" fontAlgn="auto" latinLnBrk="0" hangingPunct="1">
              <a:lnSpc>
                <a:spcPct val="100000"/>
              </a:lnSpc>
              <a:spcBef>
                <a:spcPts val="0"/>
              </a:spcBef>
              <a:spcAft>
                <a:spcPts val="0"/>
              </a:spcAft>
              <a:buClr>
                <a:srgbClr val="672F6C"/>
              </a:buClr>
              <a:buSzTx/>
              <a:buFont typeface="Arial" panose="020B0604020202020204" pitchFamily="34" charset="0"/>
              <a:buChar char="•"/>
              <a:tabLst/>
              <a:defRPr/>
            </a:pPr>
            <a:r>
              <a:rPr kumimoji="0" lang="en-GB" sz="1452" b="0" i="0" u="none" strike="noStrike" kern="1200" cap="none" spc="0" normalizeH="0" baseline="0" noProof="0" dirty="0">
                <a:ln>
                  <a:noFill/>
                </a:ln>
                <a:solidFill>
                  <a:srgbClr val="672F6C"/>
                </a:solidFill>
                <a:effectLst/>
                <a:uLnTx/>
                <a:uFillTx/>
                <a:latin typeface="Museo 300" panose="02000000000000000000" pitchFamily="50" charset="0"/>
                <a:ea typeface="+mn-ea"/>
                <a:cs typeface="Arial" panose="020B0604020202020204" pitchFamily="34" charset="0"/>
              </a:rPr>
              <a:t>Using our gifts and talents to </a:t>
            </a:r>
            <a:r>
              <a:rPr kumimoji="0" lang="en-GB" sz="1452" b="1" i="0" u="none" strike="noStrike" kern="1200" cap="none" spc="0" normalizeH="0" baseline="0" noProof="0" dirty="0">
                <a:ln>
                  <a:noFill/>
                </a:ln>
                <a:solidFill>
                  <a:srgbClr val="672F6C"/>
                </a:solidFill>
                <a:effectLst/>
                <a:uLnTx/>
                <a:uFillTx/>
                <a:latin typeface="Museo 300" panose="02000000000000000000" pitchFamily="50" charset="0"/>
                <a:ea typeface="+mn-ea"/>
                <a:cs typeface="Arial" panose="020B0604020202020204" pitchFamily="34" charset="0"/>
              </a:rPr>
              <a:t>SERVE</a:t>
            </a:r>
            <a:r>
              <a:rPr kumimoji="0" lang="en-GB" sz="1452" b="0" i="0" u="none" strike="noStrike" kern="1200" cap="none" spc="0" normalizeH="0" baseline="0" noProof="0" dirty="0">
                <a:ln>
                  <a:noFill/>
                </a:ln>
                <a:solidFill>
                  <a:srgbClr val="672F6C"/>
                </a:solidFill>
                <a:effectLst/>
                <a:uLnTx/>
                <a:uFillTx/>
                <a:latin typeface="Museo 300" panose="02000000000000000000" pitchFamily="50" charset="0"/>
                <a:ea typeface="+mn-ea"/>
                <a:cs typeface="Arial" panose="020B0604020202020204" pitchFamily="34" charset="0"/>
              </a:rPr>
              <a:t> others, particularly those who are more vulnerable; </a:t>
            </a:r>
          </a:p>
          <a:p>
            <a:pPr marL="207386" marR="0" lvl="0" indent="-207386" algn="just" defTabSz="914400" rtl="0" eaLnBrk="1" fontAlgn="auto" latinLnBrk="0" hangingPunct="1">
              <a:lnSpc>
                <a:spcPct val="100000"/>
              </a:lnSpc>
              <a:spcBef>
                <a:spcPts val="0"/>
              </a:spcBef>
              <a:spcAft>
                <a:spcPts val="0"/>
              </a:spcAft>
              <a:buClr>
                <a:srgbClr val="672F6C"/>
              </a:buClr>
              <a:buSzTx/>
              <a:buFont typeface="Arial" panose="020B0604020202020204" pitchFamily="34" charset="0"/>
              <a:buChar char="•"/>
              <a:tabLst/>
              <a:defRPr/>
            </a:pPr>
            <a:r>
              <a:rPr kumimoji="0" lang="en-GB" sz="1452" b="0" i="0" u="none" strike="noStrike" kern="1200" cap="none" spc="0" normalizeH="0" baseline="0" noProof="0" dirty="0">
                <a:ln>
                  <a:noFill/>
                </a:ln>
                <a:solidFill>
                  <a:srgbClr val="672F6C"/>
                </a:solidFill>
                <a:effectLst/>
                <a:uLnTx/>
                <a:uFillTx/>
                <a:latin typeface="Museo 300" panose="02000000000000000000" pitchFamily="50" charset="0"/>
                <a:ea typeface="+mn-ea"/>
                <a:cs typeface="Arial" panose="020B0604020202020204" pitchFamily="34" charset="0"/>
              </a:rPr>
              <a:t>Being determined to </a:t>
            </a:r>
            <a:r>
              <a:rPr kumimoji="0" lang="en-GB" sz="1452" b="1" i="0" u="none" strike="noStrike" kern="1200" cap="none" spc="0" normalizeH="0" baseline="0" noProof="0" dirty="0">
                <a:ln>
                  <a:noFill/>
                </a:ln>
                <a:solidFill>
                  <a:srgbClr val="672F6C"/>
                </a:solidFill>
                <a:effectLst/>
                <a:uLnTx/>
                <a:uFillTx/>
                <a:latin typeface="Museo 300" panose="02000000000000000000" pitchFamily="50" charset="0"/>
                <a:ea typeface="+mn-ea"/>
                <a:cs typeface="Arial" panose="020B0604020202020204" pitchFamily="34" charset="0"/>
              </a:rPr>
              <a:t>DO THE BEST THAT IS POSSIBLE </a:t>
            </a:r>
            <a:r>
              <a:rPr kumimoji="0" lang="en-GB" sz="1452" b="0" i="0" u="none" strike="noStrike" kern="1200" cap="none" spc="0" normalizeH="0" baseline="0" noProof="0" dirty="0">
                <a:ln>
                  <a:noFill/>
                </a:ln>
                <a:solidFill>
                  <a:srgbClr val="672F6C"/>
                </a:solidFill>
                <a:effectLst/>
                <a:uLnTx/>
                <a:uFillTx/>
                <a:latin typeface="Museo 300" panose="02000000000000000000" pitchFamily="50" charset="0"/>
                <a:ea typeface="+mn-ea"/>
                <a:cs typeface="Arial" panose="020B0604020202020204" pitchFamily="34" charset="0"/>
              </a:rPr>
              <a:t>in everything we do to enable us to fulfil our ministry.</a:t>
            </a:r>
          </a:p>
        </p:txBody>
      </p:sp>
    </p:spTree>
    <p:extLst>
      <p:ext uri="{BB962C8B-B14F-4D97-AF65-F5344CB8AC3E}">
        <p14:creationId xmlns:p14="http://schemas.microsoft.com/office/powerpoint/2010/main" val="575682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5A93-B5E7-2F00-1F63-8C0B1AFDCFCB}"/>
              </a:ext>
            </a:extLst>
          </p:cNvPr>
          <p:cNvSpPr>
            <a:spLocks noGrp="1"/>
          </p:cNvSpPr>
          <p:nvPr>
            <p:ph type="title"/>
          </p:nvPr>
        </p:nvSpPr>
        <p:spPr>
          <a:xfrm>
            <a:off x="628650" y="906664"/>
            <a:ext cx="7886700" cy="1325563"/>
          </a:xfrm>
        </p:spPr>
        <p:txBody>
          <a:bodyPr/>
          <a:lstStyle/>
          <a:p>
            <a:r>
              <a:rPr lang="en-GB" b="1" dirty="0">
                <a:solidFill>
                  <a:srgbClr val="FFC000"/>
                </a:solidFill>
              </a:rPr>
              <a:t>Key Priorities For Our School</a:t>
            </a:r>
          </a:p>
        </p:txBody>
      </p:sp>
      <p:sp>
        <p:nvSpPr>
          <p:cNvPr id="3" name="Content Placeholder 2">
            <a:extLst>
              <a:ext uri="{FF2B5EF4-FFF2-40B4-BE49-F238E27FC236}">
                <a16:creationId xmlns:a16="http://schemas.microsoft.com/office/drawing/2014/main" id="{B13F5455-CA2A-D304-F58D-CFEC0BD5CA36}"/>
              </a:ext>
            </a:extLst>
          </p:cNvPr>
          <p:cNvSpPr>
            <a:spLocks noGrp="1"/>
          </p:cNvSpPr>
          <p:nvPr>
            <p:ph idx="1"/>
          </p:nvPr>
        </p:nvSpPr>
        <p:spPr>
          <a:xfrm>
            <a:off x="335685" y="2331652"/>
            <a:ext cx="7245845" cy="4433132"/>
          </a:xfrm>
        </p:spPr>
        <p:txBody>
          <a:bodyPr>
            <a:normAutofit/>
          </a:bodyPr>
          <a:lstStyle/>
          <a:p>
            <a:pPr marL="0" indent="0">
              <a:lnSpc>
                <a:spcPct val="115000"/>
              </a:lnSpc>
              <a:spcAft>
                <a:spcPts val="1000"/>
              </a:spcAft>
              <a:buNone/>
            </a:pPr>
            <a:r>
              <a:rPr lang="en-GB" sz="2000" dirty="0">
                <a:solidFill>
                  <a:schemeClr val="bg1"/>
                </a:solidFill>
                <a:latin typeface="Arial" panose="020B0604020202020204" pitchFamily="34" charset="0"/>
                <a:ea typeface="Cambria" panose="02040503050406030204" pitchFamily="18" charset="0"/>
                <a:cs typeface="Times New Roman" panose="02020603050405020304" pitchFamily="18" charset="0"/>
              </a:rPr>
              <a:t>W</a:t>
            </a:r>
            <a:r>
              <a:rPr lang="en-GB" sz="2000" dirty="0">
                <a:solidFill>
                  <a:schemeClr val="bg1"/>
                </a:solidFill>
                <a:effectLst/>
                <a:latin typeface="Arial" panose="020B0604020202020204" pitchFamily="34" charset="0"/>
                <a:ea typeface="Cambria" panose="02040503050406030204" pitchFamily="18" charset="0"/>
                <a:cs typeface="Times New Roman" panose="02020603050405020304" pitchFamily="18" charset="0"/>
              </a:rPr>
              <a:t>e will ensure that students:</a:t>
            </a:r>
          </a:p>
          <a:p>
            <a:pPr marL="342900" lvl="0" indent="-342900">
              <a:lnSpc>
                <a:spcPct val="115000"/>
              </a:lnSpc>
              <a:buFont typeface="Symbol" panose="05050102010706020507" pitchFamily="18" charset="2"/>
              <a:buChar char=""/>
            </a:pPr>
            <a:r>
              <a:rPr lang="en-GB" sz="2000" b="1" dirty="0">
                <a:solidFill>
                  <a:schemeClr val="bg1"/>
                </a:solidFill>
                <a:effectLst/>
                <a:latin typeface="Arial" panose="020B0604020202020204" pitchFamily="34" charset="0"/>
                <a:ea typeface="Cambria" panose="02040503050406030204" pitchFamily="18" charset="0"/>
                <a:cs typeface="Times New Roman" panose="02020603050405020304" pitchFamily="18" charset="0"/>
              </a:rPr>
              <a:t>Take responsibility for their own learning through thinking hard.</a:t>
            </a:r>
            <a:endParaRPr lang="en-GB" sz="2000" dirty="0">
              <a:solidFill>
                <a:schemeClr val="bg1"/>
              </a:solidFill>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endParaRPr lang="en-GB" sz="2000" b="1" dirty="0">
              <a:solidFill>
                <a:schemeClr val="bg1"/>
              </a:solidFill>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2000" b="1" dirty="0">
                <a:solidFill>
                  <a:schemeClr val="bg1"/>
                </a:solidFill>
                <a:effectLst/>
                <a:latin typeface="Arial" panose="020B0604020202020204" pitchFamily="34" charset="0"/>
                <a:ea typeface="Cambria" panose="02040503050406030204" pitchFamily="18" charset="0"/>
                <a:cs typeface="Times New Roman" panose="02020603050405020304" pitchFamily="18" charset="0"/>
              </a:rPr>
              <a:t>Take responsibility for their own behaviour by making good decisions.</a:t>
            </a:r>
          </a:p>
          <a:p>
            <a:pPr marL="0" indent="0">
              <a:lnSpc>
                <a:spcPct val="115000"/>
              </a:lnSpc>
              <a:spcAft>
                <a:spcPts val="1000"/>
              </a:spcAft>
              <a:buNone/>
            </a:pPr>
            <a:endParaRPr lang="en-GB" sz="1800" dirty="0">
              <a:effectLst/>
              <a:latin typeface="Arial" panose="020B0604020202020204" pitchFamily="34" charset="0"/>
              <a:ea typeface="Cambria" panose="020405030504060302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5672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AD5C55-FEA7-7E3E-5416-66C1E14522AB}"/>
              </a:ext>
            </a:extLst>
          </p:cNvPr>
          <p:cNvPicPr>
            <a:picLocks noChangeAspect="1"/>
          </p:cNvPicPr>
          <p:nvPr/>
        </p:nvPicPr>
        <p:blipFill>
          <a:blip r:embed="rId3"/>
          <a:stretch>
            <a:fillRect/>
          </a:stretch>
        </p:blipFill>
        <p:spPr>
          <a:xfrm>
            <a:off x="303733" y="121595"/>
            <a:ext cx="5839906" cy="6614809"/>
          </a:xfrm>
          <a:prstGeom prst="rect">
            <a:avLst/>
          </a:prstGeom>
        </p:spPr>
      </p:pic>
    </p:spTree>
    <p:extLst>
      <p:ext uri="{BB962C8B-B14F-4D97-AF65-F5344CB8AC3E}">
        <p14:creationId xmlns:p14="http://schemas.microsoft.com/office/powerpoint/2010/main" val="313989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1162F2-535A-AA89-B0FB-0BB6ADF96518}"/>
              </a:ext>
            </a:extLst>
          </p:cNvPr>
          <p:cNvPicPr>
            <a:picLocks noGrp="1" noChangeAspect="1"/>
          </p:cNvPicPr>
          <p:nvPr>
            <p:ph idx="1"/>
          </p:nvPr>
        </p:nvPicPr>
        <p:blipFill rotWithShape="1">
          <a:blip r:embed="rId3"/>
          <a:srcRect l="3844" r="2472" b="-1"/>
          <a:stretch/>
        </p:blipFill>
        <p:spPr>
          <a:xfrm>
            <a:off x="20" y="1282"/>
            <a:ext cx="9143980" cy="6856718"/>
          </a:xfrm>
          <a:prstGeom prst="rect">
            <a:avLst/>
          </a:prstGeom>
        </p:spPr>
      </p:pic>
    </p:spTree>
    <p:extLst>
      <p:ext uri="{BB962C8B-B14F-4D97-AF65-F5344CB8AC3E}">
        <p14:creationId xmlns:p14="http://schemas.microsoft.com/office/powerpoint/2010/main" val="298964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931542-9F3B-B797-F189-81E841DF285B}"/>
              </a:ext>
            </a:extLst>
          </p:cNvPr>
          <p:cNvSpPr txBox="1"/>
          <p:nvPr/>
        </p:nvSpPr>
        <p:spPr>
          <a:xfrm>
            <a:off x="817123" y="1997839"/>
            <a:ext cx="6877456" cy="3323987"/>
          </a:xfrm>
          <a:prstGeom prst="rect">
            <a:avLst/>
          </a:prstGeom>
          <a:noFill/>
        </p:spPr>
        <p:txBody>
          <a:bodyPr wrap="square">
            <a:spAutoFit/>
          </a:bodyPr>
          <a:lstStyle/>
          <a:p>
            <a:pPr marL="457200" indent="-457200" algn="l">
              <a:buFont typeface="Arial" panose="020B0604020202020204" pitchFamily="34" charset="0"/>
              <a:buChar char="•"/>
            </a:pPr>
            <a:r>
              <a:rPr lang="en-GB" sz="3000" b="0" i="0" u="none" strike="noStrike" baseline="0" dirty="0">
                <a:solidFill>
                  <a:srgbClr val="FFFFFF"/>
                </a:solidFill>
                <a:latin typeface="Museo-700"/>
              </a:rPr>
              <a:t>the provision of a broad and  balanced curriculum and  enrichment experience.</a:t>
            </a:r>
          </a:p>
          <a:p>
            <a:pPr marL="457200" indent="-457200" algn="l">
              <a:buFont typeface="Arial" panose="020B0604020202020204" pitchFamily="34" charset="0"/>
              <a:buChar char="•"/>
            </a:pPr>
            <a:r>
              <a:rPr lang="en-GB" sz="3000" b="0" i="0" u="none" strike="noStrike" baseline="0" dirty="0">
                <a:solidFill>
                  <a:srgbClr val="FFFFFF"/>
                </a:solidFill>
                <a:latin typeface="Museo-700"/>
              </a:rPr>
              <a:t>the commitment to the  development of academic learning talents.</a:t>
            </a:r>
          </a:p>
          <a:p>
            <a:pPr marL="457200" indent="-457200" algn="l">
              <a:buFont typeface="Arial" panose="020B0604020202020204" pitchFamily="34" charset="0"/>
              <a:buChar char="•"/>
            </a:pPr>
            <a:r>
              <a:rPr lang="en-GB" sz="3000" b="0" i="0" u="none" strike="noStrike" baseline="0" dirty="0">
                <a:solidFill>
                  <a:srgbClr val="FFFFFF"/>
                </a:solidFill>
                <a:latin typeface="Museo-700"/>
              </a:rPr>
              <a:t>the development of subject scholarship.</a:t>
            </a:r>
          </a:p>
          <a:p>
            <a:pPr marL="457200" indent="-457200" algn="l">
              <a:buFont typeface="Arial" panose="020B0604020202020204" pitchFamily="34" charset="0"/>
              <a:buChar char="•"/>
            </a:pPr>
            <a:r>
              <a:rPr lang="en-GB" sz="3000" b="0" i="0" u="none" strike="noStrike" baseline="0" dirty="0">
                <a:solidFill>
                  <a:srgbClr val="FFFFFF"/>
                </a:solidFill>
                <a:latin typeface="Museo-700"/>
              </a:rPr>
              <a:t>the ability of students to articulate learning.</a:t>
            </a:r>
            <a:endParaRPr lang="en-GB" sz="3000" dirty="0"/>
          </a:p>
        </p:txBody>
      </p:sp>
      <p:sp>
        <p:nvSpPr>
          <p:cNvPr id="4" name="TextBox 3">
            <a:extLst>
              <a:ext uri="{FF2B5EF4-FFF2-40B4-BE49-F238E27FC236}">
                <a16:creationId xmlns:a16="http://schemas.microsoft.com/office/drawing/2014/main" id="{6EF7CCD0-30F6-4442-4011-11A874894C01}"/>
              </a:ext>
            </a:extLst>
          </p:cNvPr>
          <p:cNvSpPr txBox="1"/>
          <p:nvPr/>
        </p:nvSpPr>
        <p:spPr>
          <a:xfrm>
            <a:off x="1274323" y="1332689"/>
            <a:ext cx="6877456" cy="553998"/>
          </a:xfrm>
          <a:prstGeom prst="rect">
            <a:avLst/>
          </a:prstGeom>
          <a:noFill/>
        </p:spPr>
        <p:txBody>
          <a:bodyPr wrap="square" rtlCol="0">
            <a:spAutoFit/>
          </a:bodyPr>
          <a:lstStyle/>
          <a:p>
            <a:r>
              <a:rPr lang="en-GB" sz="3000">
                <a:solidFill>
                  <a:srgbClr val="FFFF00"/>
                </a:solidFill>
              </a:rPr>
              <a:t>Academic Excellence means: </a:t>
            </a:r>
          </a:p>
        </p:txBody>
      </p:sp>
    </p:spTree>
    <p:extLst>
      <p:ext uri="{BB962C8B-B14F-4D97-AF65-F5344CB8AC3E}">
        <p14:creationId xmlns:p14="http://schemas.microsoft.com/office/powerpoint/2010/main" val="4236882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0B8D81-77A9-2D0B-7E70-AA6F1F91CF71}"/>
              </a:ext>
            </a:extLst>
          </p:cNvPr>
          <p:cNvSpPr txBox="1"/>
          <p:nvPr/>
        </p:nvSpPr>
        <p:spPr>
          <a:xfrm>
            <a:off x="1184270" y="1239622"/>
            <a:ext cx="6889686" cy="553998"/>
          </a:xfrm>
          <a:prstGeom prst="rect">
            <a:avLst/>
          </a:prstGeom>
          <a:noFill/>
        </p:spPr>
        <p:txBody>
          <a:bodyPr wrap="square" rtlCol="0">
            <a:spAutoFit/>
          </a:bodyPr>
          <a:lstStyle/>
          <a:p>
            <a:r>
              <a:rPr lang="en-GB" sz="3000" b="1" dirty="0">
                <a:solidFill>
                  <a:srgbClr val="FFC000"/>
                </a:solidFill>
              </a:rPr>
              <a:t>The Key Principles of the Options Process</a:t>
            </a:r>
          </a:p>
        </p:txBody>
      </p:sp>
      <p:sp>
        <p:nvSpPr>
          <p:cNvPr id="5" name="TextBox 4">
            <a:extLst>
              <a:ext uri="{FF2B5EF4-FFF2-40B4-BE49-F238E27FC236}">
                <a16:creationId xmlns:a16="http://schemas.microsoft.com/office/drawing/2014/main" id="{AA6D7E22-9453-ACF8-1303-560CF6423EF6}"/>
              </a:ext>
            </a:extLst>
          </p:cNvPr>
          <p:cNvSpPr txBox="1"/>
          <p:nvPr/>
        </p:nvSpPr>
        <p:spPr>
          <a:xfrm>
            <a:off x="314872" y="2017401"/>
            <a:ext cx="7759084" cy="449353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600" dirty="0">
                <a:solidFill>
                  <a:schemeClr val="bg1"/>
                </a:solidFill>
              </a:rPr>
              <a:t>Students in Year 9 will continue to study a broad and balanced curriculum: RE, English, Maths, Sciences, MFL, Technology, History, Geography and Core PE </a:t>
            </a:r>
          </a:p>
          <a:p>
            <a:pPr marL="342900" indent="-342900">
              <a:buFont typeface="Arial" panose="020B0604020202020204" pitchFamily="34" charset="0"/>
              <a:buChar char="•"/>
            </a:pPr>
            <a:endParaRPr lang="en-GB" sz="2600" dirty="0">
              <a:solidFill>
                <a:schemeClr val="bg1"/>
              </a:solidFill>
            </a:endParaRPr>
          </a:p>
          <a:p>
            <a:pPr marL="285750" indent="-285750">
              <a:buFont typeface="Arial" panose="020B0604020202020204" pitchFamily="34" charset="0"/>
              <a:buChar char="•"/>
            </a:pPr>
            <a:r>
              <a:rPr lang="en-GB" sz="2600" dirty="0">
                <a:solidFill>
                  <a:schemeClr val="bg1"/>
                </a:solidFill>
              </a:rPr>
              <a:t>Most students will eventually study 10 GCSEs</a:t>
            </a:r>
          </a:p>
          <a:p>
            <a:endParaRPr lang="en-GB" sz="2600" dirty="0">
              <a:solidFill>
                <a:schemeClr val="bg1"/>
              </a:solidFill>
            </a:endParaRPr>
          </a:p>
          <a:p>
            <a:pPr marL="285750" indent="-285750">
              <a:buFont typeface="Arial" panose="020B0604020202020204" pitchFamily="34" charset="0"/>
              <a:buChar char="•"/>
            </a:pPr>
            <a:r>
              <a:rPr lang="en-GB" sz="2600" dirty="0">
                <a:solidFill>
                  <a:schemeClr val="bg1"/>
                </a:solidFill>
              </a:rPr>
              <a:t>Students will continue to study BOTH History and Geography until the end of Year 9</a:t>
            </a:r>
          </a:p>
          <a:p>
            <a:pPr marL="285750" indent="-285750">
              <a:buFont typeface="Arial" panose="020B0604020202020204" pitchFamily="34" charset="0"/>
              <a:buChar char="•"/>
            </a:pPr>
            <a:endParaRPr lang="en-GB" sz="2600" dirty="0">
              <a:solidFill>
                <a:schemeClr val="bg1"/>
              </a:solidFill>
            </a:endParaRPr>
          </a:p>
          <a:p>
            <a:pPr marL="285750" indent="-285750">
              <a:buFont typeface="Arial" panose="020B0604020202020204" pitchFamily="34" charset="0"/>
              <a:buChar char="•"/>
            </a:pPr>
            <a:r>
              <a:rPr lang="en-GB" sz="2600" dirty="0">
                <a:solidFill>
                  <a:schemeClr val="bg1"/>
                </a:solidFill>
              </a:rPr>
              <a:t>Most students will continue to study a Modern Foreign Language until the end of Year 11</a:t>
            </a:r>
          </a:p>
        </p:txBody>
      </p:sp>
    </p:spTree>
    <p:extLst>
      <p:ext uri="{BB962C8B-B14F-4D97-AF65-F5344CB8AC3E}">
        <p14:creationId xmlns:p14="http://schemas.microsoft.com/office/powerpoint/2010/main" val="248539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1D78A9-DD4D-8E6A-AE5F-3D0543DB03E4}"/>
              </a:ext>
            </a:extLst>
          </p:cNvPr>
          <p:cNvSpPr txBox="1"/>
          <p:nvPr/>
        </p:nvSpPr>
        <p:spPr>
          <a:xfrm>
            <a:off x="2412459" y="875490"/>
            <a:ext cx="4708187" cy="523220"/>
          </a:xfrm>
          <a:prstGeom prst="rect">
            <a:avLst/>
          </a:prstGeom>
          <a:noFill/>
        </p:spPr>
        <p:txBody>
          <a:bodyPr wrap="square" rtlCol="0">
            <a:spAutoFit/>
          </a:bodyPr>
          <a:lstStyle/>
          <a:p>
            <a:r>
              <a:rPr lang="en-GB" sz="2800" b="1" dirty="0">
                <a:solidFill>
                  <a:srgbClr val="FFC000"/>
                </a:solidFill>
              </a:rPr>
              <a:t>So why is Year 8 important?</a:t>
            </a:r>
          </a:p>
        </p:txBody>
      </p:sp>
      <p:sp>
        <p:nvSpPr>
          <p:cNvPr id="3" name="TextBox 2">
            <a:extLst>
              <a:ext uri="{FF2B5EF4-FFF2-40B4-BE49-F238E27FC236}">
                <a16:creationId xmlns:a16="http://schemas.microsoft.com/office/drawing/2014/main" id="{D8EFB796-816A-B74C-1695-E4BDD18482DB}"/>
              </a:ext>
            </a:extLst>
          </p:cNvPr>
          <p:cNvSpPr txBox="1"/>
          <p:nvPr/>
        </p:nvSpPr>
        <p:spPr>
          <a:xfrm>
            <a:off x="554476" y="1595021"/>
            <a:ext cx="7023371" cy="4893647"/>
          </a:xfrm>
          <a:prstGeom prst="rect">
            <a:avLst/>
          </a:prstGeom>
          <a:noFill/>
        </p:spPr>
        <p:txBody>
          <a:bodyPr wrap="square" rtlCol="0">
            <a:spAutoFit/>
          </a:bodyPr>
          <a:lstStyle/>
          <a:p>
            <a:r>
              <a:rPr lang="en-GB" sz="2400" dirty="0">
                <a:solidFill>
                  <a:schemeClr val="bg1"/>
                </a:solidFill>
              </a:rPr>
              <a:t>In Year 8 students will have their first opportunity to make choices about their future studies.</a:t>
            </a:r>
          </a:p>
          <a:p>
            <a:endParaRPr lang="en-GB" sz="2400" dirty="0">
              <a:solidFill>
                <a:schemeClr val="bg1"/>
              </a:solidFill>
            </a:endParaRPr>
          </a:p>
          <a:p>
            <a:r>
              <a:rPr lang="en-GB" sz="2400" dirty="0">
                <a:solidFill>
                  <a:schemeClr val="bg1"/>
                </a:solidFill>
              </a:rPr>
              <a:t>They will take the big step of choosing a </a:t>
            </a:r>
            <a:r>
              <a:rPr lang="en-GB" sz="2400" b="1" dirty="0">
                <a:solidFill>
                  <a:srgbClr val="FFC000"/>
                </a:solidFill>
              </a:rPr>
              <a:t>preferred subject to study through to GCSE</a:t>
            </a:r>
            <a:r>
              <a:rPr lang="en-GB" sz="2400" dirty="0">
                <a:solidFill>
                  <a:schemeClr val="bg1"/>
                </a:solidFill>
              </a:rPr>
              <a:t> and a further </a:t>
            </a:r>
            <a:r>
              <a:rPr lang="en-GB" sz="2400" b="1" dirty="0">
                <a:solidFill>
                  <a:srgbClr val="FFC000"/>
                </a:solidFill>
              </a:rPr>
              <a:t>Expressive Arts Option </a:t>
            </a:r>
            <a:r>
              <a:rPr lang="en-GB" sz="2400" dirty="0">
                <a:solidFill>
                  <a:schemeClr val="bg1"/>
                </a:solidFill>
              </a:rPr>
              <a:t>they will study for one year only (the end of Year 9).  They will also select their preferred </a:t>
            </a:r>
            <a:r>
              <a:rPr lang="en-GB" sz="2400" b="1" dirty="0">
                <a:solidFill>
                  <a:srgbClr val="FFC000"/>
                </a:solidFill>
              </a:rPr>
              <a:t>Technology</a:t>
            </a:r>
            <a:r>
              <a:rPr lang="en-GB" sz="2400" dirty="0">
                <a:solidFill>
                  <a:schemeClr val="bg1"/>
                </a:solidFill>
              </a:rPr>
              <a:t> route too.</a:t>
            </a:r>
          </a:p>
          <a:p>
            <a:endParaRPr lang="en-GB" sz="2400" dirty="0">
              <a:solidFill>
                <a:schemeClr val="bg1"/>
              </a:solidFill>
            </a:endParaRPr>
          </a:p>
          <a:p>
            <a:r>
              <a:rPr lang="en-GB" sz="2400" dirty="0">
                <a:solidFill>
                  <a:schemeClr val="bg1"/>
                </a:solidFill>
              </a:rPr>
              <a:t>This process will start to mould their choices and future direction.  It is a </a:t>
            </a:r>
            <a:r>
              <a:rPr lang="en-GB" sz="2400" b="1" dirty="0">
                <a:solidFill>
                  <a:srgbClr val="FFC000"/>
                </a:solidFill>
              </a:rPr>
              <a:t>guided choice </a:t>
            </a:r>
            <a:r>
              <a:rPr lang="en-GB" sz="2400" dirty="0">
                <a:solidFill>
                  <a:schemeClr val="bg1"/>
                </a:solidFill>
              </a:rPr>
              <a:t>with teachers and parents all guiding and supporting children to make the most appropriate choices.</a:t>
            </a:r>
          </a:p>
        </p:txBody>
      </p:sp>
    </p:spTree>
    <p:extLst>
      <p:ext uri="{BB962C8B-B14F-4D97-AF65-F5344CB8AC3E}">
        <p14:creationId xmlns:p14="http://schemas.microsoft.com/office/powerpoint/2010/main" val="6170885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FAC6DD3E1CEC4CBC0141EBCD55687D" ma:contentTypeVersion="14" ma:contentTypeDescription="Create a new document." ma:contentTypeScope="" ma:versionID="77ddfd2dd3f8462dcb0e3007da3eb8a3">
  <xsd:schema xmlns:xsd="http://www.w3.org/2001/XMLSchema" xmlns:xs="http://www.w3.org/2001/XMLSchema" xmlns:p="http://schemas.microsoft.com/office/2006/metadata/properties" xmlns:ns2="fb91408c-2ef6-4dc5-b5cf-55cf0a18dbc5" xmlns:ns3="661014d4-f055-4958-9b63-0f940607cc64" targetNamespace="http://schemas.microsoft.com/office/2006/metadata/properties" ma:root="true" ma:fieldsID="02c234f8985d6e121b5e2070ac83624d" ns2:_="" ns3:_="">
    <xsd:import namespace="fb91408c-2ef6-4dc5-b5cf-55cf0a18dbc5"/>
    <xsd:import namespace="661014d4-f055-4958-9b63-0f940607cc6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1408c-2ef6-4dc5-b5cf-55cf0a18db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8892252-52b5-4467-abf1-dfc0e7f720a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1014d4-f055-4958-9b63-0f940607cc6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84878319-f5bb-4a7c-bef4-8ef1e1e17210}" ma:internalName="TaxCatchAll" ma:showField="CatchAllData" ma:web="661014d4-f055-4958-9b63-0f940607cc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61014d4-f055-4958-9b63-0f940607cc64" xsi:nil="true"/>
    <lcf76f155ced4ddcb4097134ff3c332f xmlns="fb91408c-2ef6-4dc5-b5cf-55cf0a18db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C4CCC8D-AF26-4C71-8052-7C2D7FA1B4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91408c-2ef6-4dc5-b5cf-55cf0a18dbc5"/>
    <ds:schemaRef ds:uri="661014d4-f055-4958-9b63-0f940607c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B3E551-3A3A-4EA8-8D8D-B3AA7264B553}">
  <ds:schemaRefs>
    <ds:schemaRef ds:uri="http://schemas.microsoft.com/sharepoint/v3/contenttype/forms"/>
  </ds:schemaRefs>
</ds:datastoreItem>
</file>

<file path=customXml/itemProps3.xml><?xml version="1.0" encoding="utf-8"?>
<ds:datastoreItem xmlns:ds="http://schemas.openxmlformats.org/officeDocument/2006/customXml" ds:itemID="{EF54AF53-0EF6-44A4-AB03-DA184189FBEE}">
  <ds:schemaRefs>
    <ds:schemaRef ds:uri="http://schemas.microsoft.com/office/2006/metadata/properties"/>
    <ds:schemaRef ds:uri="http://schemas.microsoft.com/office/infopath/2007/PartnerControls"/>
    <ds:schemaRef ds:uri="661014d4-f055-4958-9b63-0f940607cc64"/>
    <ds:schemaRef ds:uri="fb91408c-2ef6-4dc5-b5cf-55cf0a18dbc5"/>
  </ds:schemaRefs>
</ds:datastoreItem>
</file>

<file path=docProps/app.xml><?xml version="1.0" encoding="utf-8"?>
<Properties xmlns="http://schemas.openxmlformats.org/officeDocument/2006/extended-properties" xmlns:vt="http://schemas.openxmlformats.org/officeDocument/2006/docPropsVTypes">
  <Template>Office Theme</Template>
  <TotalTime>1414</TotalTime>
  <Words>938</Words>
  <Application>Microsoft Office PowerPoint</Application>
  <PresentationFormat>On-screen Show (4:3)</PresentationFormat>
  <Paragraphs>77</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Museo 300</vt:lpstr>
      <vt:lpstr>Museo 700</vt:lpstr>
      <vt:lpstr>Museo-700</vt:lpstr>
      <vt:lpstr>Symbol</vt:lpstr>
      <vt:lpstr>Office Theme</vt:lpstr>
      <vt:lpstr>Year 8 Options  Information Evening</vt:lpstr>
      <vt:lpstr>Year 8 Options  Information Evening</vt:lpstr>
      <vt:lpstr>PowerPoint Presentation</vt:lpstr>
      <vt:lpstr>Key Priorities For Our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Await the outcome….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Josephine Clark</dc:creator>
  <cp:lastModifiedBy>Josephine Clark</cp:lastModifiedBy>
  <cp:revision>3</cp:revision>
  <dcterms:created xsi:type="dcterms:W3CDTF">2016-06-15T12:18:49Z</dcterms:created>
  <dcterms:modified xsi:type="dcterms:W3CDTF">2026-01-30T12:07:45Z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0x0101007CFAC6DD3E1CEC4CBC0141EBCD55687D</vt:lpwstr>
  </property>
</Properties>
</file>